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31"/>
  </p:notesMasterIdLst>
  <p:sldIdLst>
    <p:sldId id="256" r:id="rId3"/>
    <p:sldId id="258" r:id="rId4"/>
    <p:sldId id="282" r:id="rId5"/>
    <p:sldId id="263" r:id="rId6"/>
    <p:sldId id="261" r:id="rId7"/>
    <p:sldId id="262" r:id="rId8"/>
    <p:sldId id="264" r:id="rId9"/>
    <p:sldId id="265" r:id="rId10"/>
    <p:sldId id="283" r:id="rId11"/>
    <p:sldId id="284" r:id="rId12"/>
    <p:sldId id="269" r:id="rId13"/>
    <p:sldId id="285" r:id="rId14"/>
    <p:sldId id="289" r:id="rId15"/>
    <p:sldId id="290" r:id="rId16"/>
    <p:sldId id="29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93" r:id="rId28"/>
    <p:sldId id="294" r:id="rId29"/>
    <p:sldId id="292" r:id="rId3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854B"/>
    <a:srgbClr val="FFFFFF"/>
    <a:srgbClr val="4472C4"/>
    <a:srgbClr val="9943DC"/>
    <a:srgbClr val="000000"/>
    <a:srgbClr val="7F7F7F"/>
    <a:srgbClr val="5774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90"/>
  </p:normalViewPr>
  <p:slideViewPr>
    <p:cSldViewPr snapToGrid="0">
      <p:cViewPr varScale="1">
        <p:scale>
          <a:sx n="119" d="100"/>
          <a:sy n="119" d="100"/>
        </p:scale>
        <p:origin x="552" y="192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a5cb81c30d_4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2a5cb81c30d_4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>
          <a:extLst>
            <a:ext uri="{FF2B5EF4-FFF2-40B4-BE49-F238E27FC236}">
              <a16:creationId xmlns:a16="http://schemas.microsoft.com/office/drawing/2014/main" id="{A4D11D3B-0B1D-B946-9DBA-486B48409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b6f49ed002_3_1:notes">
            <a:extLst>
              <a:ext uri="{FF2B5EF4-FFF2-40B4-BE49-F238E27FC236}">
                <a16:creationId xmlns:a16="http://schemas.microsoft.com/office/drawing/2014/main" id="{C8BB4CD0-77B6-FEC0-5DC7-3B7DCED14F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g2b6f49ed002_3_1:notes">
            <a:extLst>
              <a:ext uri="{FF2B5EF4-FFF2-40B4-BE49-F238E27FC236}">
                <a16:creationId xmlns:a16="http://schemas.microsoft.com/office/drawing/2014/main" id="{D14FAA59-8DA0-849F-72D6-7FCAE56E61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78181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b6f49ed002_3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1" name="Google Shape;301;g2b6f49ed002_3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b4748f103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2" name="Google Shape;312;g2b4748f10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b4748f103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2" name="Google Shape;312;g2b4748f10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2017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b4748f103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2" name="Google Shape;312;g2b4748f10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064058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b4748f103b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2" name="Google Shape;322;g2b4748f103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b757a56c55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2" name="Google Shape;332;g2b757a56c5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b6f49ed002_1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names, heatmap take lstm into consideration</a:t>
            </a:r>
            <a:endParaRPr/>
          </a:p>
        </p:txBody>
      </p:sp>
      <p:sp>
        <p:nvSpPr>
          <p:cNvPr id="343" name="Google Shape;343;g2b6f49ed002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b6f49ed002_4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qrnn bad performance due to missing gradient calculation over long time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4" name="Google Shape;354;g2b6f49ed002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b6f49ed002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5" name="Google Shape;365;g2b6f49ed00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b3fae7a5ba_1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g2b3fae7a5ba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b6f49ed002_4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6" name="Google Shape;376;g2b6f49ed002_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b6f49ed002_1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add baseline loss, error bars with mean max min, prozentuale abweichung, rmse </a:t>
            </a:r>
            <a:endParaRPr/>
          </a:p>
        </p:txBody>
      </p:sp>
      <p:sp>
        <p:nvSpPr>
          <p:cNvPr id="387" name="Google Shape;387;g2b6f49ed002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b4748f103b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98" name="Google Shape;398;g2b4748f103b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b4748f103b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8" name="Google Shape;408;g2b4748f103b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b49f67bf90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7" name="Google Shape;417;g2b49f67bf9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b49f67bf9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7" name="Google Shape;427;g2b49f67bf9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D475DBE0-3A59-C51E-3C40-6F64E78D4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b49f67bf90_0_0:notes">
            <a:extLst>
              <a:ext uri="{FF2B5EF4-FFF2-40B4-BE49-F238E27FC236}">
                <a16:creationId xmlns:a16="http://schemas.microsoft.com/office/drawing/2014/main" id="{A2365EE1-7A87-DA4D-9EE5-E859CACF72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7" name="Google Shape;427;g2b49f67bf90_0_0:notes">
            <a:extLst>
              <a:ext uri="{FF2B5EF4-FFF2-40B4-BE49-F238E27FC236}">
                <a16:creationId xmlns:a16="http://schemas.microsoft.com/office/drawing/2014/main" id="{6C469F20-570C-C5FC-AECF-B8DCC2FFA7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296366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>
          <a:extLst>
            <a:ext uri="{FF2B5EF4-FFF2-40B4-BE49-F238E27FC236}">
              <a16:creationId xmlns:a16="http://schemas.microsoft.com/office/drawing/2014/main" id="{38DBCB49-CAB6-3D51-152E-391F26FD5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b49f67bf90_0_0:notes">
            <a:extLst>
              <a:ext uri="{FF2B5EF4-FFF2-40B4-BE49-F238E27FC236}">
                <a16:creationId xmlns:a16="http://schemas.microsoft.com/office/drawing/2014/main" id="{FE7E1A64-9F0A-63B6-46C0-633BE76835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7" name="Google Shape;427;g2b49f67bf90_0_0:notes">
            <a:extLst>
              <a:ext uri="{FF2B5EF4-FFF2-40B4-BE49-F238E27FC236}">
                <a16:creationId xmlns:a16="http://schemas.microsoft.com/office/drawing/2014/main" id="{D37134D6-B210-27F8-C109-B6798E78DE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556804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b49f67bf90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7" name="Google Shape;417;g2b49f67bf9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D86730E2-1196-175C-86FE-5E8290848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b3fae7a5ba_1_29:notes">
            <a:extLst>
              <a:ext uri="{FF2B5EF4-FFF2-40B4-BE49-F238E27FC236}">
                <a16:creationId xmlns:a16="http://schemas.microsoft.com/office/drawing/2014/main" id="{CFC73343-5F72-E9CC-3F83-808270BBF5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g2b3fae7a5ba_1_29:notes">
            <a:extLst>
              <a:ext uri="{FF2B5EF4-FFF2-40B4-BE49-F238E27FC236}">
                <a16:creationId xmlns:a16="http://schemas.microsoft.com/office/drawing/2014/main" id="{1A0C8E78-B317-A92C-4E1C-5EB1373118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1384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b4607621fb_1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" name="Google Shape;235;g2b4607621fb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b4607621fb_1_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4" name="Google Shape;214;g2b4607621fb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b4607621fb_1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5" name="Google Shape;225;g2b4607621fb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b6f49ed002_2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6" name="Google Shape;246;g2b6f49ed002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b4607621fb_1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6" name="Google Shape;256;g2b4607621fb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>
          <a:extLst>
            <a:ext uri="{FF2B5EF4-FFF2-40B4-BE49-F238E27FC236}">
              <a16:creationId xmlns:a16="http://schemas.microsoft.com/office/drawing/2014/main" id="{7012EF41-7C6B-B15C-B40B-4B9E44936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b6f49ed002_3_1:notes">
            <a:extLst>
              <a:ext uri="{FF2B5EF4-FFF2-40B4-BE49-F238E27FC236}">
                <a16:creationId xmlns:a16="http://schemas.microsoft.com/office/drawing/2014/main" id="{095224B7-2CDE-A7D4-E7BF-6613FF730C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79" name="Google Shape;279;g2b6f49ed002_3_1:notes">
            <a:extLst>
              <a:ext uri="{FF2B5EF4-FFF2-40B4-BE49-F238E27FC236}">
                <a16:creationId xmlns:a16="http://schemas.microsoft.com/office/drawing/2014/main" id="{D8090238-DF4C-2651-1A3B-C3B59FF941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60130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vertikaler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kaler Titel u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 type="title">
  <p:cSld name="TIT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>
  <p:cSld name="OBJEC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chnitts-&#10;überschrift" type="secHead">
  <p:cSld name="SECTION_HEADE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 type="twoObj">
  <p:cSld name="TWO_OBJECT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leich" type="twoTxTwoObj">
  <p:cSld name="TWO_OBJECTS_WITH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mit Überschrift" type="objTx">
  <p:cSld name="OBJECT_WITH_CAPTIO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 mit Überschrift" type="picTx">
  <p:cSld name="PICTURE_WITH_CAPTIO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vertikaler Text" type="vertTx">
  <p:cSld name="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kaler Titel und Text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chnitts-&#10;überschrift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leich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mit Überschrift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 mit Überschrift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emf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24.jpe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3.pn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24.jpe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3.pn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2.pn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35.pn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26.sv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11" Type="http://schemas.openxmlformats.org/officeDocument/2006/relationships/image" Target="../media/image17.png"/><Relationship Id="rId5" Type="http://schemas.openxmlformats.org/officeDocument/2006/relationships/image" Target="../media/image24.jpeg"/><Relationship Id="rId10" Type="http://schemas.openxmlformats.org/officeDocument/2006/relationships/image" Target="../media/image38.svg"/><Relationship Id="rId4" Type="http://schemas.openxmlformats.org/officeDocument/2006/relationships/image" Target="../media/image3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jpe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6.jpe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jpe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480.png"/><Relationship Id="rId3" Type="http://schemas.openxmlformats.org/officeDocument/2006/relationships/image" Target="../media/image23.png"/><Relationship Id="rId7" Type="http://schemas.openxmlformats.org/officeDocument/2006/relationships/image" Target="../media/image49.png"/><Relationship Id="rId12" Type="http://schemas.openxmlformats.org/officeDocument/2006/relationships/image" Target="../media/image4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11" Type="http://schemas.openxmlformats.org/officeDocument/2006/relationships/image" Target="../media/image46.png"/><Relationship Id="rId5" Type="http://schemas.openxmlformats.org/officeDocument/2006/relationships/image" Target="../media/image3.png"/><Relationship Id="rId15" Type="http://schemas.openxmlformats.org/officeDocument/2006/relationships/image" Target="../media/image500.png"/><Relationship Id="rId10" Type="http://schemas.openxmlformats.org/officeDocument/2006/relationships/image" Target="../media/image45.png"/><Relationship Id="rId4" Type="http://schemas.openxmlformats.org/officeDocument/2006/relationships/image" Target="../media/image2.png"/><Relationship Id="rId9" Type="http://schemas.openxmlformats.org/officeDocument/2006/relationships/image" Target="../media/image440.png"/><Relationship Id="rId14" Type="http://schemas.openxmlformats.org/officeDocument/2006/relationships/image" Target="../media/image49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emf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Video 4">
            <a:hlinkClick r:id="" action="ppaction://media"/>
            <a:extLst>
              <a:ext uri="{FF2B5EF4-FFF2-40B4-BE49-F238E27FC236}">
                <a16:creationId xmlns:a16="http://schemas.microsoft.com/office/drawing/2014/main" id="{9B0D5BC5-D4CD-9723-635A-EFC21762E4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8A1F325-07FE-FE30-2BCD-A539B05FAEB4}"/>
              </a:ext>
            </a:extLst>
          </p:cNvPr>
          <p:cNvGrpSpPr/>
          <p:nvPr/>
        </p:nvGrpSpPr>
        <p:grpSpPr>
          <a:xfrm>
            <a:off x="518160" y="2324171"/>
            <a:ext cx="11067826" cy="2691227"/>
            <a:chOff x="518160" y="2324171"/>
            <a:chExt cx="11067826" cy="2691227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75DEE3DC-0F10-7BB8-3422-4C7A4E53FFE3}"/>
                </a:ext>
              </a:extLst>
            </p:cNvPr>
            <p:cNvSpPr/>
            <p:nvPr/>
          </p:nvSpPr>
          <p:spPr>
            <a:xfrm>
              <a:off x="3776871" y="4120179"/>
              <a:ext cx="4678016" cy="424313"/>
            </a:xfrm>
            <a:prstGeom prst="roundRect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C80FE6E-098A-6FCC-CE6F-293795EB1281}"/>
                </a:ext>
              </a:extLst>
            </p:cNvPr>
            <p:cNvSpPr/>
            <p:nvPr/>
          </p:nvSpPr>
          <p:spPr>
            <a:xfrm>
              <a:off x="4819426" y="4591085"/>
              <a:ext cx="2581836" cy="424313"/>
            </a:xfrm>
            <a:prstGeom prst="roundRect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A27FFF9-A148-5E65-66AB-BFF599F7B9A6}"/>
                </a:ext>
              </a:extLst>
            </p:cNvPr>
            <p:cNvSpPr/>
            <p:nvPr/>
          </p:nvSpPr>
          <p:spPr>
            <a:xfrm>
              <a:off x="518160" y="2324171"/>
              <a:ext cx="11067826" cy="558454"/>
            </a:xfrm>
            <a:prstGeom prst="roundRect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65139868-88F0-D2AB-0273-2F8E85D24EE0}"/>
                </a:ext>
              </a:extLst>
            </p:cNvPr>
            <p:cNvSpPr/>
            <p:nvPr/>
          </p:nvSpPr>
          <p:spPr>
            <a:xfrm>
              <a:off x="2485015" y="3046824"/>
              <a:ext cx="7215576" cy="555855"/>
            </a:xfrm>
            <a:prstGeom prst="roundRect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9" name="Google Shape;169;p25"/>
          <p:cNvSpPr txBox="1">
            <a:spLocks noGrp="1"/>
          </p:cNvSpPr>
          <p:nvPr>
            <p:ph type="subTitle" idx="1"/>
          </p:nvPr>
        </p:nvSpPr>
        <p:spPr>
          <a:xfrm>
            <a:off x="1527175" y="4544492"/>
            <a:ext cx="91440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1600" b="1" dirty="0">
                <a:solidFill>
                  <a:schemeClr val="bg1"/>
                </a:solidFill>
              </a:rPr>
              <a:t>Final Presentation 08.02.2024</a:t>
            </a:r>
          </a:p>
        </p:txBody>
      </p:sp>
      <p:sp>
        <p:nvSpPr>
          <p:cNvPr id="167" name="Google Shape;167;p25"/>
          <p:cNvSpPr txBox="1">
            <a:spLocks noGrp="1"/>
          </p:cNvSpPr>
          <p:nvPr>
            <p:ph type="subTitle" idx="1"/>
          </p:nvPr>
        </p:nvSpPr>
        <p:spPr>
          <a:xfrm>
            <a:off x="1524000" y="4026992"/>
            <a:ext cx="91440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de-DE" b="1" dirty="0">
                <a:solidFill>
                  <a:schemeClr val="bg1"/>
                </a:solidFill>
              </a:rPr>
              <a:t>Alex | Florian | Leonard | Mohamad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68" name="Google Shape;168;p25"/>
          <p:cNvSpPr txBox="1">
            <a:spLocks noGrp="1"/>
          </p:cNvSpPr>
          <p:nvPr>
            <p:ph type="ctrTitle"/>
          </p:nvPr>
        </p:nvSpPr>
        <p:spPr>
          <a:xfrm>
            <a:off x="3175" y="2195497"/>
            <a:ext cx="12192000" cy="14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4511" b="1" dirty="0">
                <a:solidFill>
                  <a:schemeClr val="bg1"/>
                </a:solidFill>
              </a:rPr>
              <a:t>Optimizing Quantum Long Short-Term Memory for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4511" b="1" dirty="0">
                <a:solidFill>
                  <a:schemeClr val="bg1"/>
                </a:solidFill>
              </a:rPr>
              <a:t>Financial Time Series Forecasting</a:t>
            </a:r>
          </a:p>
        </p:txBody>
      </p:sp>
      <p:pic>
        <p:nvPicPr>
          <p:cNvPr id="15" name="Google Shape;185;p27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DC8885C5-DAE7-9BCD-A466-DEED18761DA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744200" y="10545"/>
            <a:ext cx="1364844" cy="714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86;p27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E8A60543-C693-59E2-3A78-57A0F690B271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247226" y="278606"/>
            <a:ext cx="1130613" cy="408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>
          <a:extLst>
            <a:ext uri="{FF2B5EF4-FFF2-40B4-BE49-F238E27FC236}">
              <a16:creationId xmlns:a16="http://schemas.microsoft.com/office/drawing/2014/main" id="{EF968FB0-7D41-EE7B-85E3-2140F40BB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6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06C499AE-1592-BD61-9B70-D939D556B73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4200" y="10545"/>
            <a:ext cx="1364844" cy="714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6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62EE5B4C-FE9A-B95F-95B2-6F9DC4A7757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47226" y="278606"/>
            <a:ext cx="1130613" cy="408522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6">
            <a:extLst>
              <a:ext uri="{FF2B5EF4-FFF2-40B4-BE49-F238E27FC236}">
                <a16:creationId xmlns:a16="http://schemas.microsoft.com/office/drawing/2014/main" id="{F236DEB7-2B56-2B03-0462-D0AD1165463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/>
              <a:t>10</a:t>
            </a:fld>
            <a:endParaRPr/>
          </a:p>
        </p:txBody>
      </p:sp>
      <p:sp>
        <p:nvSpPr>
          <p:cNvPr id="284" name="Google Shape;284;p36">
            <a:extLst>
              <a:ext uri="{FF2B5EF4-FFF2-40B4-BE49-F238E27FC236}">
                <a16:creationId xmlns:a16="http://schemas.microsoft.com/office/drawing/2014/main" id="{C010AA91-274A-6BF6-4058-DAE0F68DBFA7}"/>
              </a:ext>
            </a:extLst>
          </p:cNvPr>
          <p:cNvSpPr txBox="1"/>
          <p:nvPr/>
        </p:nvSpPr>
        <p:spPr>
          <a:xfrm>
            <a:off x="146675" y="116175"/>
            <a:ext cx="8572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de-DE" sz="3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Models: QLSTM</a:t>
            </a:r>
            <a:endParaRPr sz="35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21;p30">
            <a:extLst>
              <a:ext uri="{FF2B5EF4-FFF2-40B4-BE49-F238E27FC236}">
                <a16:creationId xmlns:a16="http://schemas.microsoft.com/office/drawing/2014/main" id="{2A2D14F0-7330-5380-4475-1E0DA1C59B1B}"/>
              </a:ext>
            </a:extLst>
          </p:cNvPr>
          <p:cNvSpPr txBox="1"/>
          <p:nvPr/>
        </p:nvSpPr>
        <p:spPr>
          <a:xfrm>
            <a:off x="1809749" y="6488700"/>
            <a:ext cx="8572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AEABAB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Quantum Machine Learning for Stock Market Prediction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D9C0CC-8CC1-3DDC-D38C-6FDD2B8EE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186509"/>
            <a:ext cx="7772400" cy="487776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323A26E-14D3-C068-4E53-64317CE40D25}"/>
              </a:ext>
            </a:extLst>
          </p:cNvPr>
          <p:cNvCxnSpPr>
            <a:cxnSpLocks/>
          </p:cNvCxnSpPr>
          <p:nvPr/>
        </p:nvCxnSpPr>
        <p:spPr>
          <a:xfrm>
            <a:off x="4303059" y="1180936"/>
            <a:ext cx="0" cy="6155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2F3DDD8-6406-ADDD-36B8-C255202D696D}"/>
              </a:ext>
            </a:extLst>
          </p:cNvPr>
          <p:cNvCxnSpPr>
            <a:cxnSpLocks/>
          </p:cNvCxnSpPr>
          <p:nvPr/>
        </p:nvCxnSpPr>
        <p:spPr>
          <a:xfrm>
            <a:off x="5380616" y="1180936"/>
            <a:ext cx="0" cy="6155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5A3265-4BA1-E052-1ADE-F4F407D4267C}"/>
              </a:ext>
            </a:extLst>
          </p:cNvPr>
          <p:cNvCxnSpPr>
            <a:cxnSpLocks/>
          </p:cNvCxnSpPr>
          <p:nvPr/>
        </p:nvCxnSpPr>
        <p:spPr>
          <a:xfrm>
            <a:off x="6338047" y="1180936"/>
            <a:ext cx="0" cy="6155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141BAA-F5C4-BB82-DA6B-40E52C81FFC9}"/>
              </a:ext>
            </a:extLst>
          </p:cNvPr>
          <p:cNvCxnSpPr>
            <a:cxnSpLocks/>
          </p:cNvCxnSpPr>
          <p:nvPr/>
        </p:nvCxnSpPr>
        <p:spPr>
          <a:xfrm>
            <a:off x="7295478" y="1180936"/>
            <a:ext cx="0" cy="6155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E3ECDE4-141F-8A5F-F4E4-E9D335D57EB0}"/>
              </a:ext>
            </a:extLst>
          </p:cNvPr>
          <p:cNvSpPr txBox="1"/>
          <p:nvPr/>
        </p:nvSpPr>
        <p:spPr>
          <a:xfrm>
            <a:off x="4928635" y="608458"/>
            <a:ext cx="909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Input Block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A92C2E-7F8F-56CD-7BE7-0D1ED25DA9F6}"/>
              </a:ext>
            </a:extLst>
          </p:cNvPr>
          <p:cNvSpPr txBox="1"/>
          <p:nvPr/>
        </p:nvSpPr>
        <p:spPr>
          <a:xfrm>
            <a:off x="3848365" y="641642"/>
            <a:ext cx="909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Forget Block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48EC8A-4D3A-4BE6-D03D-398346DCAE9B}"/>
              </a:ext>
            </a:extLst>
          </p:cNvPr>
          <p:cNvSpPr txBox="1"/>
          <p:nvPr/>
        </p:nvSpPr>
        <p:spPr>
          <a:xfrm>
            <a:off x="6836002" y="641644"/>
            <a:ext cx="909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Output Block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2FCA94-4B18-40D9-172D-B6CA31531591}"/>
              </a:ext>
            </a:extLst>
          </p:cNvPr>
          <p:cNvSpPr txBox="1"/>
          <p:nvPr/>
        </p:nvSpPr>
        <p:spPr>
          <a:xfrm>
            <a:off x="5878571" y="641643"/>
            <a:ext cx="909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Update Block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0B5CDF-5449-9483-1436-1EEF88D98DC2}"/>
              </a:ext>
            </a:extLst>
          </p:cNvPr>
          <p:cNvCxnSpPr>
            <a:cxnSpLocks/>
          </p:cNvCxnSpPr>
          <p:nvPr/>
        </p:nvCxnSpPr>
        <p:spPr>
          <a:xfrm>
            <a:off x="1956097" y="2099534"/>
            <a:ext cx="50740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4ECD37-BCF0-1E56-E66A-35856134AC51}"/>
              </a:ext>
            </a:extLst>
          </p:cNvPr>
          <p:cNvCxnSpPr>
            <a:cxnSpLocks/>
          </p:cNvCxnSpPr>
          <p:nvPr/>
        </p:nvCxnSpPr>
        <p:spPr>
          <a:xfrm>
            <a:off x="1956097" y="4629374"/>
            <a:ext cx="50740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393B87B-B445-6316-727E-FCC1A26FCBA7}"/>
              </a:ext>
            </a:extLst>
          </p:cNvPr>
          <p:cNvSpPr txBox="1"/>
          <p:nvPr/>
        </p:nvSpPr>
        <p:spPr>
          <a:xfrm>
            <a:off x="923152" y="1811062"/>
            <a:ext cx="1101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Cell State (Memory)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FBE76B-17FB-12CA-BF4F-884C88429F10}"/>
              </a:ext>
            </a:extLst>
          </p:cNvPr>
          <p:cNvSpPr txBox="1"/>
          <p:nvPr/>
        </p:nvSpPr>
        <p:spPr>
          <a:xfrm>
            <a:off x="1030732" y="4336986"/>
            <a:ext cx="1101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Hidden State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C3FA61-B15B-5A89-0431-3303E7C74A5F}"/>
              </a:ext>
            </a:extLst>
          </p:cNvPr>
          <p:cNvSpPr txBox="1"/>
          <p:nvPr/>
        </p:nvSpPr>
        <p:spPr>
          <a:xfrm>
            <a:off x="2242072" y="5081055"/>
            <a:ext cx="879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Input Data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B1F54E2-9C89-9BA3-AA9A-0C15B5FDED50}"/>
              </a:ext>
            </a:extLst>
          </p:cNvPr>
          <p:cNvCxnSpPr>
            <a:cxnSpLocks/>
          </p:cNvCxnSpPr>
          <p:nvPr/>
        </p:nvCxnSpPr>
        <p:spPr>
          <a:xfrm>
            <a:off x="3044414" y="5373443"/>
            <a:ext cx="48749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11597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8" descr="Ein Bild, das Text, Schrift, Screenshot, Grafiken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4200" y="10545"/>
            <a:ext cx="1364844" cy="714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8" descr="Ein Bild, das Schwarz, Dunkelheit enthält.&#10;&#10;Automatisch generierte Beschreibu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47226" y="278606"/>
            <a:ext cx="1130613" cy="408522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/>
              <a:t>11</a:t>
            </a:fld>
            <a:endParaRPr/>
          </a:p>
        </p:txBody>
      </p:sp>
      <p:sp>
        <p:nvSpPr>
          <p:cNvPr id="306" name="Google Shape;306;p38"/>
          <p:cNvSpPr txBox="1"/>
          <p:nvPr/>
        </p:nvSpPr>
        <p:spPr>
          <a:xfrm>
            <a:off x="146675" y="116175"/>
            <a:ext cx="8572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de-DE" sz="3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Models: QLSTM VQC</a:t>
            </a:r>
            <a:endParaRPr sz="35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38"/>
          <p:cNvSpPr txBox="1"/>
          <p:nvPr/>
        </p:nvSpPr>
        <p:spPr>
          <a:xfrm>
            <a:off x="171400" y="885275"/>
            <a:ext cx="11937600" cy="54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itchFamily="2" charset="2"/>
              <a:buChar char="q"/>
            </a:pP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4 </a:t>
            </a:r>
            <a:r>
              <a:rPr lang="de-DE" sz="20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Qubits</a:t>
            </a: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VQC</a:t>
            </a:r>
            <a:endParaRPr sz="2000" dirty="0">
              <a:solidFill>
                <a:schemeClr val="dk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itchFamily="2" charset="2"/>
              <a:buChar char="q"/>
            </a:pP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8 Input Features</a:t>
            </a:r>
            <a:endParaRPr sz="2000" dirty="0">
              <a:solidFill>
                <a:schemeClr val="dk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itchFamily="2" charset="2"/>
              <a:buChar char="q"/>
            </a:pPr>
            <a:r>
              <a:rPr lang="de-DE" sz="20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Strongly</a:t>
            </a: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de-DE" sz="20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Entangling</a:t>
            </a: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de-DE" sz="20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Layers</a:t>
            </a: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de-DE" sz="20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with</a:t>
            </a: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3 </a:t>
            </a:r>
            <a:r>
              <a:rPr lang="de-DE" sz="20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variational</a:t>
            </a: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de-DE" sz="20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layers</a:t>
            </a:r>
            <a:endParaRPr sz="2000" dirty="0">
              <a:solidFill>
                <a:schemeClr val="dk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pic>
        <p:nvPicPr>
          <p:cNvPr id="309" name="Google Shape;30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425" y="2022773"/>
            <a:ext cx="12192001" cy="4409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21;p30">
            <a:extLst>
              <a:ext uri="{FF2B5EF4-FFF2-40B4-BE49-F238E27FC236}">
                <a16:creationId xmlns:a16="http://schemas.microsoft.com/office/drawing/2014/main" id="{A9785AEC-08DE-3F79-A5CD-5EA90BD3F285}"/>
              </a:ext>
            </a:extLst>
          </p:cNvPr>
          <p:cNvSpPr txBox="1"/>
          <p:nvPr/>
        </p:nvSpPr>
        <p:spPr>
          <a:xfrm>
            <a:off x="1809749" y="6488700"/>
            <a:ext cx="8572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AEABAB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Quantum Machine Learning for Stock Market Prediction</a:t>
            </a: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graph showing the price of a stock market&#10;&#10;Description automatically generated">
            <a:extLst>
              <a:ext uri="{FF2B5EF4-FFF2-40B4-BE49-F238E27FC236}">
                <a16:creationId xmlns:a16="http://schemas.microsoft.com/office/drawing/2014/main" id="{D30CC202-DE81-2235-F27A-33FFC328D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74" y="1322387"/>
            <a:ext cx="6200783" cy="3720470"/>
          </a:xfrm>
          <a:prstGeom prst="rect">
            <a:avLst/>
          </a:prstGeom>
        </p:spPr>
      </p:pic>
      <p:pic>
        <p:nvPicPr>
          <p:cNvPr id="314" name="Google Shape;314;p39" descr="Ein Bild, das Text, Schrift, Screenshot, Grafiken enthält.&#10;&#10;Automatisch generierte Beschreibu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44200" y="10545"/>
            <a:ext cx="1364844" cy="714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9" descr="Ein Bild, das Schwarz, Dunkelheit enthält.&#10;&#10;Automatisch generierte Beschreibu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47226" y="278606"/>
            <a:ext cx="1130613" cy="408522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/>
              <a:t>12</a:t>
            </a:fld>
            <a:endParaRPr/>
          </a:p>
        </p:txBody>
      </p:sp>
      <p:sp>
        <p:nvSpPr>
          <p:cNvPr id="317" name="Google Shape;317;p39"/>
          <p:cNvSpPr txBox="1"/>
          <p:nvPr/>
        </p:nvSpPr>
        <p:spPr>
          <a:xfrm>
            <a:off x="146675" y="116175"/>
            <a:ext cx="8572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de-DE" sz="3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Experimental Setup: Training</a:t>
            </a:r>
            <a:endParaRPr sz="35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21;p30">
            <a:extLst>
              <a:ext uri="{FF2B5EF4-FFF2-40B4-BE49-F238E27FC236}">
                <a16:creationId xmlns:a16="http://schemas.microsoft.com/office/drawing/2014/main" id="{68D5B1C0-415B-CD10-4C9F-702D5C2250AF}"/>
              </a:ext>
            </a:extLst>
          </p:cNvPr>
          <p:cNvSpPr txBox="1"/>
          <p:nvPr/>
        </p:nvSpPr>
        <p:spPr>
          <a:xfrm>
            <a:off x="1809749" y="6488700"/>
            <a:ext cx="8572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AEABAB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Quantum Machine Learning for Stock Market Prediction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0965A8-745F-0BE6-189D-6223BC2DA7CD}"/>
              </a:ext>
            </a:extLst>
          </p:cNvPr>
          <p:cNvSpPr/>
          <p:nvPr/>
        </p:nvSpPr>
        <p:spPr>
          <a:xfrm>
            <a:off x="1013254" y="4997478"/>
            <a:ext cx="3793524" cy="19725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9437F1-5238-A692-23D9-24555B2DD484}"/>
              </a:ext>
            </a:extLst>
          </p:cNvPr>
          <p:cNvSpPr/>
          <p:nvPr/>
        </p:nvSpPr>
        <p:spPr>
          <a:xfrm>
            <a:off x="4817075" y="5000502"/>
            <a:ext cx="1719649" cy="19725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8229BE-BCED-939A-DF93-B38DE5ECBAE4}"/>
              </a:ext>
            </a:extLst>
          </p:cNvPr>
          <p:cNvSpPr txBox="1"/>
          <p:nvPr/>
        </p:nvSpPr>
        <p:spPr>
          <a:xfrm>
            <a:off x="2373650" y="5353504"/>
            <a:ext cx="10727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Training </a:t>
            </a:r>
          </a:p>
          <a:p>
            <a:pPr algn="ctr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70%</a:t>
            </a:r>
            <a:endParaRPr lang="en-DE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F7FB3C-927F-7188-B7BF-804693935C47}"/>
              </a:ext>
            </a:extLst>
          </p:cNvPr>
          <p:cNvSpPr txBox="1"/>
          <p:nvPr/>
        </p:nvSpPr>
        <p:spPr>
          <a:xfrm>
            <a:off x="5210759" y="5349567"/>
            <a:ext cx="9861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Testing </a:t>
            </a:r>
          </a:p>
          <a:p>
            <a:pPr algn="ctr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30%</a:t>
            </a:r>
            <a:endParaRPr lang="en-DE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770FD2-45D4-FCDB-739D-A65621979703}"/>
              </a:ext>
            </a:extLst>
          </p:cNvPr>
          <p:cNvSpPr txBox="1"/>
          <p:nvPr/>
        </p:nvSpPr>
        <p:spPr>
          <a:xfrm>
            <a:off x="7070904" y="1256421"/>
            <a:ext cx="1965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F854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Training Setup</a:t>
            </a:r>
            <a:endParaRPr lang="en-DE" sz="2400" dirty="0">
              <a:solidFill>
                <a:srgbClr val="2F854B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3" name="Graphic 12" descr="Bullseye outline">
            <a:extLst>
              <a:ext uri="{FF2B5EF4-FFF2-40B4-BE49-F238E27FC236}">
                <a16:creationId xmlns:a16="http://schemas.microsoft.com/office/drawing/2014/main" id="{305B009F-852B-47B8-C892-A334775F58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26945" y="1742190"/>
            <a:ext cx="663834" cy="663834"/>
          </a:xfrm>
          <a:prstGeom prst="rect">
            <a:avLst/>
          </a:prstGeom>
        </p:spPr>
      </p:pic>
      <p:pic>
        <p:nvPicPr>
          <p:cNvPr id="15" name="Graphic 14" descr="Programmer male outline">
            <a:extLst>
              <a:ext uri="{FF2B5EF4-FFF2-40B4-BE49-F238E27FC236}">
                <a16:creationId xmlns:a16="http://schemas.microsoft.com/office/drawing/2014/main" id="{93173438-D158-7D50-2596-AABD8309C2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82443" y="1758103"/>
            <a:ext cx="548958" cy="548958"/>
          </a:xfrm>
          <a:prstGeom prst="rect">
            <a:avLst/>
          </a:prstGeom>
        </p:spPr>
      </p:pic>
      <p:pic>
        <p:nvPicPr>
          <p:cNvPr id="17" name="Graphic 16" descr="Clock outline">
            <a:extLst>
              <a:ext uri="{FF2B5EF4-FFF2-40B4-BE49-F238E27FC236}">
                <a16:creationId xmlns:a16="http://schemas.microsoft.com/office/drawing/2014/main" id="{407B79F8-A065-A7F9-2FDC-5AE9EE7833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42352" y="4076550"/>
            <a:ext cx="672674" cy="6726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F105F1E-4EB9-060F-5AB4-D0C7D6EE29D6}"/>
              </a:ext>
            </a:extLst>
          </p:cNvPr>
          <p:cNvSpPr txBox="1"/>
          <p:nvPr/>
        </p:nvSpPr>
        <p:spPr>
          <a:xfrm>
            <a:off x="6937619" y="2428803"/>
            <a:ext cx="16424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MSE</a:t>
            </a:r>
          </a:p>
          <a:p>
            <a:pPr algn="ctr"/>
            <a:r>
              <a:rPr lang="de-DE" sz="1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Loss </a:t>
            </a:r>
            <a:r>
              <a:rPr lang="de-DE" sz="18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Function</a:t>
            </a:r>
            <a:endParaRPr lang="en-DE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DBD28A-47C6-6DBF-9247-8501B5ACFC53}"/>
              </a:ext>
            </a:extLst>
          </p:cNvPr>
          <p:cNvSpPr txBox="1"/>
          <p:nvPr/>
        </p:nvSpPr>
        <p:spPr>
          <a:xfrm>
            <a:off x="8412423" y="2447640"/>
            <a:ext cx="14889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Adam </a:t>
            </a:r>
          </a:p>
          <a:p>
            <a:pPr algn="ctr"/>
            <a:r>
              <a:rPr lang="de-DE" sz="1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Optimizer </a:t>
            </a:r>
            <a:r>
              <a:rPr lang="de-DE" sz="16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[6]</a:t>
            </a:r>
            <a:endParaRPr lang="en-DE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BA3F88-9072-68B6-4792-3601D26E3823}"/>
              </a:ext>
            </a:extLst>
          </p:cNvPr>
          <p:cNvSpPr txBox="1"/>
          <p:nvPr/>
        </p:nvSpPr>
        <p:spPr>
          <a:xfrm>
            <a:off x="7010078" y="4663836"/>
            <a:ext cx="16005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de-DE" sz="1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Perform Early </a:t>
            </a:r>
            <a:r>
              <a:rPr lang="de-DE" sz="18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Stopping</a:t>
            </a:r>
            <a:endParaRPr lang="de-DE" sz="1800" dirty="0">
              <a:solidFill>
                <a:schemeClr val="dk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981672-F3CF-623E-78F4-59A64C8D239D}"/>
              </a:ext>
            </a:extLst>
          </p:cNvPr>
          <p:cNvSpPr txBox="1"/>
          <p:nvPr/>
        </p:nvSpPr>
        <p:spPr>
          <a:xfrm>
            <a:off x="8543081" y="4663836"/>
            <a:ext cx="2167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sz="1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Use Linear Decay LR Scheduler </a:t>
            </a:r>
            <a:r>
              <a:rPr lang="en-US" sz="16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[7]</a:t>
            </a:r>
            <a:endParaRPr lang="en-US" sz="1800" dirty="0">
              <a:solidFill>
                <a:schemeClr val="dk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F6EB57-6E63-8768-4278-0D98D89956A7}"/>
              </a:ext>
            </a:extLst>
          </p:cNvPr>
          <p:cNvSpPr txBox="1"/>
          <p:nvPr/>
        </p:nvSpPr>
        <p:spPr>
          <a:xfrm>
            <a:off x="7108525" y="3482535"/>
            <a:ext cx="3052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F854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Training Improvements</a:t>
            </a:r>
            <a:endParaRPr lang="en-DE" sz="2400" dirty="0">
              <a:solidFill>
                <a:srgbClr val="2F854B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4" name="Graphic 33" descr="Arrow circle outline">
            <a:extLst>
              <a:ext uri="{FF2B5EF4-FFF2-40B4-BE49-F238E27FC236}">
                <a16:creationId xmlns:a16="http://schemas.microsoft.com/office/drawing/2014/main" id="{70F6AEC7-F6B4-AAEE-BF1C-6BA5AA4E7A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2283" y="1718086"/>
            <a:ext cx="663834" cy="66383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F7D7C58-1266-4DEE-073A-7DCA7467F34F}"/>
              </a:ext>
            </a:extLst>
          </p:cNvPr>
          <p:cNvSpPr txBox="1"/>
          <p:nvPr/>
        </p:nvSpPr>
        <p:spPr>
          <a:xfrm>
            <a:off x="9644196" y="2432804"/>
            <a:ext cx="2167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de-DE" sz="18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Reproducibility</a:t>
            </a:r>
            <a:r>
              <a:rPr lang="de-DE" sz="1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:</a:t>
            </a:r>
          </a:p>
          <a:p>
            <a:pPr marL="1016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de-DE" sz="1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50 </a:t>
            </a:r>
            <a:r>
              <a:rPr lang="de-DE" sz="18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Epochs</a:t>
            </a:r>
            <a:r>
              <a:rPr lang="de-DE" sz="1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, 5 Seeds</a:t>
            </a:r>
          </a:p>
        </p:txBody>
      </p:sp>
      <p:pic>
        <p:nvPicPr>
          <p:cNvPr id="38" name="Graphic 37" descr="Speedometer Low outline">
            <a:extLst>
              <a:ext uri="{FF2B5EF4-FFF2-40B4-BE49-F238E27FC236}">
                <a16:creationId xmlns:a16="http://schemas.microsoft.com/office/drawing/2014/main" id="{F127650C-29AA-C97F-6795-72C8887F736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367095" y="4067976"/>
            <a:ext cx="672674" cy="67267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graph showing the price of a stock market&#10;&#10;Description automatically generated">
            <a:extLst>
              <a:ext uri="{FF2B5EF4-FFF2-40B4-BE49-F238E27FC236}">
                <a16:creationId xmlns:a16="http://schemas.microsoft.com/office/drawing/2014/main" id="{D30CC202-DE81-2235-F27A-33FFC328D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74" y="1322387"/>
            <a:ext cx="6200783" cy="3720470"/>
          </a:xfrm>
          <a:prstGeom prst="rect">
            <a:avLst/>
          </a:prstGeom>
        </p:spPr>
      </p:pic>
      <p:pic>
        <p:nvPicPr>
          <p:cNvPr id="314" name="Google Shape;314;p39" descr="Ein Bild, das Text, Schrift, Screenshot, Grafiken enthält.&#10;&#10;Automatisch generierte Beschreibu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44200" y="10545"/>
            <a:ext cx="1364844" cy="714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9" descr="Ein Bild, das Schwarz, Dunkelheit enthält.&#10;&#10;Automatisch generierte Beschreibu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47226" y="278606"/>
            <a:ext cx="1130613" cy="408522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/>
              <a:t>13</a:t>
            </a:fld>
            <a:endParaRPr/>
          </a:p>
        </p:txBody>
      </p:sp>
      <p:sp>
        <p:nvSpPr>
          <p:cNvPr id="317" name="Google Shape;317;p39"/>
          <p:cNvSpPr txBox="1"/>
          <p:nvPr/>
        </p:nvSpPr>
        <p:spPr>
          <a:xfrm>
            <a:off x="146675" y="116175"/>
            <a:ext cx="8572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de-DE" sz="3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Experimental Setup: Training</a:t>
            </a:r>
            <a:endParaRPr sz="35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21;p30">
            <a:extLst>
              <a:ext uri="{FF2B5EF4-FFF2-40B4-BE49-F238E27FC236}">
                <a16:creationId xmlns:a16="http://schemas.microsoft.com/office/drawing/2014/main" id="{68D5B1C0-415B-CD10-4C9F-702D5C2250AF}"/>
              </a:ext>
            </a:extLst>
          </p:cNvPr>
          <p:cNvSpPr txBox="1"/>
          <p:nvPr/>
        </p:nvSpPr>
        <p:spPr>
          <a:xfrm>
            <a:off x="1809749" y="6488700"/>
            <a:ext cx="8572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AEABAB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Quantum Machine Learning for Stock Market Prediction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0965A8-745F-0BE6-189D-6223BC2DA7CD}"/>
              </a:ext>
            </a:extLst>
          </p:cNvPr>
          <p:cNvSpPr/>
          <p:nvPr/>
        </p:nvSpPr>
        <p:spPr>
          <a:xfrm>
            <a:off x="1013254" y="4997478"/>
            <a:ext cx="3793524" cy="19725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9437F1-5238-A692-23D9-24555B2DD484}"/>
              </a:ext>
            </a:extLst>
          </p:cNvPr>
          <p:cNvSpPr/>
          <p:nvPr/>
        </p:nvSpPr>
        <p:spPr>
          <a:xfrm>
            <a:off x="4817075" y="5000502"/>
            <a:ext cx="1719649" cy="19725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D328720-E7C3-620E-FD42-E524566ADEE1}"/>
              </a:ext>
            </a:extLst>
          </p:cNvPr>
          <p:cNvSpPr/>
          <p:nvPr/>
        </p:nvSpPr>
        <p:spPr>
          <a:xfrm>
            <a:off x="1013253" y="1548143"/>
            <a:ext cx="3793524" cy="3449335"/>
          </a:xfrm>
          <a:prstGeom prst="rect">
            <a:avLst/>
          </a:prstGeom>
          <a:solidFill>
            <a:srgbClr val="FFC000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A641404-6D87-D030-2DA7-8714A6F83090}"/>
              </a:ext>
            </a:extLst>
          </p:cNvPr>
          <p:cNvSpPr txBox="1"/>
          <p:nvPr/>
        </p:nvSpPr>
        <p:spPr>
          <a:xfrm>
            <a:off x="7070904" y="1256421"/>
            <a:ext cx="1965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F854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Training Setup</a:t>
            </a:r>
            <a:endParaRPr lang="en-DE" sz="2400" dirty="0">
              <a:solidFill>
                <a:srgbClr val="2F854B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6" name="Graphic 45" descr="Bullseye outline">
            <a:extLst>
              <a:ext uri="{FF2B5EF4-FFF2-40B4-BE49-F238E27FC236}">
                <a16:creationId xmlns:a16="http://schemas.microsoft.com/office/drawing/2014/main" id="{4DF28C44-C4D2-E387-62B1-E99F28360A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26945" y="1742190"/>
            <a:ext cx="663834" cy="663834"/>
          </a:xfrm>
          <a:prstGeom prst="rect">
            <a:avLst/>
          </a:prstGeom>
        </p:spPr>
      </p:pic>
      <p:pic>
        <p:nvPicPr>
          <p:cNvPr id="47" name="Graphic 46" descr="Programmer male outline">
            <a:extLst>
              <a:ext uri="{FF2B5EF4-FFF2-40B4-BE49-F238E27FC236}">
                <a16:creationId xmlns:a16="http://schemas.microsoft.com/office/drawing/2014/main" id="{C87392B3-B2C4-B9B6-A1BF-AA1C23BB24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82443" y="1758103"/>
            <a:ext cx="548958" cy="548958"/>
          </a:xfrm>
          <a:prstGeom prst="rect">
            <a:avLst/>
          </a:prstGeom>
        </p:spPr>
      </p:pic>
      <p:pic>
        <p:nvPicPr>
          <p:cNvPr id="48" name="Graphic 47" descr="Clock outline">
            <a:extLst>
              <a:ext uri="{FF2B5EF4-FFF2-40B4-BE49-F238E27FC236}">
                <a16:creationId xmlns:a16="http://schemas.microsoft.com/office/drawing/2014/main" id="{CCEFC438-4949-C810-AF90-FA147A3B1E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42352" y="4076550"/>
            <a:ext cx="672674" cy="67267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97AC0CD-5E7C-4B0A-61FB-C346F43D5F98}"/>
              </a:ext>
            </a:extLst>
          </p:cNvPr>
          <p:cNvSpPr txBox="1"/>
          <p:nvPr/>
        </p:nvSpPr>
        <p:spPr>
          <a:xfrm>
            <a:off x="6937619" y="2428803"/>
            <a:ext cx="16424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MSE</a:t>
            </a:r>
          </a:p>
          <a:p>
            <a:pPr algn="ctr"/>
            <a:r>
              <a:rPr lang="de-DE" sz="1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Loss </a:t>
            </a:r>
            <a:r>
              <a:rPr lang="de-DE" sz="18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Function</a:t>
            </a:r>
            <a:endParaRPr lang="en-DE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C91679E-64ED-378D-304C-23C218550811}"/>
              </a:ext>
            </a:extLst>
          </p:cNvPr>
          <p:cNvSpPr txBox="1"/>
          <p:nvPr/>
        </p:nvSpPr>
        <p:spPr>
          <a:xfrm>
            <a:off x="7010078" y="4663836"/>
            <a:ext cx="16005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de-DE" sz="1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Perform Early </a:t>
            </a:r>
            <a:r>
              <a:rPr lang="de-DE" sz="18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Stopping</a:t>
            </a:r>
            <a:endParaRPr lang="de-DE" sz="1800" dirty="0">
              <a:solidFill>
                <a:schemeClr val="dk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AC44E55-16D4-1915-272A-7E9E3A21E116}"/>
              </a:ext>
            </a:extLst>
          </p:cNvPr>
          <p:cNvSpPr txBox="1"/>
          <p:nvPr/>
        </p:nvSpPr>
        <p:spPr>
          <a:xfrm>
            <a:off x="7108525" y="3482535"/>
            <a:ext cx="3060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F854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Training Improvements</a:t>
            </a:r>
            <a:endParaRPr lang="en-DE" sz="2400" dirty="0">
              <a:solidFill>
                <a:srgbClr val="2F854B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4" name="Graphic 53" descr="Arrow circle outline">
            <a:extLst>
              <a:ext uri="{FF2B5EF4-FFF2-40B4-BE49-F238E27FC236}">
                <a16:creationId xmlns:a16="http://schemas.microsoft.com/office/drawing/2014/main" id="{94DEE273-4484-A865-44A2-4044D73FCF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12283" y="1718086"/>
            <a:ext cx="663834" cy="663834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C196951A-C203-3F0D-B287-331752103930}"/>
              </a:ext>
            </a:extLst>
          </p:cNvPr>
          <p:cNvSpPr txBox="1"/>
          <p:nvPr/>
        </p:nvSpPr>
        <p:spPr>
          <a:xfrm>
            <a:off x="9644196" y="2432804"/>
            <a:ext cx="2167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de-DE" sz="18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Reproducibility</a:t>
            </a:r>
            <a:r>
              <a:rPr lang="de-DE" sz="1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:</a:t>
            </a:r>
          </a:p>
          <a:p>
            <a:pPr marL="1016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de-DE" sz="1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50 </a:t>
            </a:r>
            <a:r>
              <a:rPr lang="de-DE" sz="18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Epochs</a:t>
            </a:r>
            <a:r>
              <a:rPr lang="de-DE" sz="1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, 5 Seeds</a:t>
            </a:r>
          </a:p>
        </p:txBody>
      </p:sp>
      <p:pic>
        <p:nvPicPr>
          <p:cNvPr id="56" name="Graphic 55" descr="Speedometer Low outline">
            <a:extLst>
              <a:ext uri="{FF2B5EF4-FFF2-40B4-BE49-F238E27FC236}">
                <a16:creationId xmlns:a16="http://schemas.microsoft.com/office/drawing/2014/main" id="{EE2BD835-39E3-DA6D-F672-5B6E40C3F38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367095" y="4067976"/>
            <a:ext cx="672674" cy="672674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1AB2769-18A9-60B6-F4C7-A9B71564598A}"/>
              </a:ext>
            </a:extLst>
          </p:cNvPr>
          <p:cNvSpPr txBox="1"/>
          <p:nvPr/>
        </p:nvSpPr>
        <p:spPr>
          <a:xfrm>
            <a:off x="2373650" y="5353504"/>
            <a:ext cx="10727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Training </a:t>
            </a:r>
          </a:p>
          <a:p>
            <a:pPr algn="ctr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70%</a:t>
            </a:r>
            <a:endParaRPr lang="en-DE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05BDAAD-E751-7543-1A2A-C74F394D80BC}"/>
              </a:ext>
            </a:extLst>
          </p:cNvPr>
          <p:cNvSpPr txBox="1"/>
          <p:nvPr/>
        </p:nvSpPr>
        <p:spPr>
          <a:xfrm>
            <a:off x="5210759" y="5349567"/>
            <a:ext cx="9861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Testing </a:t>
            </a:r>
          </a:p>
          <a:p>
            <a:pPr algn="ctr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30%</a:t>
            </a:r>
            <a:endParaRPr lang="en-DE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3046B25-7CCD-3318-A4FB-D6B8AE60E066}"/>
              </a:ext>
            </a:extLst>
          </p:cNvPr>
          <p:cNvSpPr txBox="1"/>
          <p:nvPr/>
        </p:nvSpPr>
        <p:spPr>
          <a:xfrm>
            <a:off x="8412423" y="2447640"/>
            <a:ext cx="14889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Adam </a:t>
            </a:r>
          </a:p>
          <a:p>
            <a:pPr algn="ctr"/>
            <a:r>
              <a:rPr lang="de-DE" sz="1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Optimizer </a:t>
            </a:r>
            <a:r>
              <a:rPr lang="de-DE" sz="16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[6]</a:t>
            </a:r>
            <a:endParaRPr lang="en-DE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9F2E45-8B7F-F8A4-3A82-90F8A76BCF93}"/>
              </a:ext>
            </a:extLst>
          </p:cNvPr>
          <p:cNvSpPr txBox="1"/>
          <p:nvPr/>
        </p:nvSpPr>
        <p:spPr>
          <a:xfrm>
            <a:off x="8543081" y="4663836"/>
            <a:ext cx="2167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sz="1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Use Linear Decay LR Scheduler </a:t>
            </a:r>
            <a:r>
              <a:rPr lang="en-US" sz="16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[7]</a:t>
            </a:r>
            <a:endParaRPr lang="en-US" sz="1800" dirty="0">
              <a:solidFill>
                <a:schemeClr val="dk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7288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79691AF-AE87-8224-E0DC-432E49797E9F}"/>
              </a:ext>
            </a:extLst>
          </p:cNvPr>
          <p:cNvSpPr/>
          <p:nvPr/>
        </p:nvSpPr>
        <p:spPr>
          <a:xfrm>
            <a:off x="5541788" y="1694417"/>
            <a:ext cx="6448384" cy="384694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1029401-D837-6280-5458-1711D2320CA0}"/>
              </a:ext>
            </a:extLst>
          </p:cNvPr>
          <p:cNvSpPr/>
          <p:nvPr/>
        </p:nvSpPr>
        <p:spPr>
          <a:xfrm>
            <a:off x="5931653" y="2147172"/>
            <a:ext cx="5954139" cy="326184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012DEDD-7839-42D7-663B-363167BFCD3B}"/>
              </a:ext>
            </a:extLst>
          </p:cNvPr>
          <p:cNvSpPr/>
          <p:nvPr/>
        </p:nvSpPr>
        <p:spPr>
          <a:xfrm>
            <a:off x="6586837" y="2510327"/>
            <a:ext cx="5147604" cy="274308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F0B494E-BA04-1BAD-314F-671331F0BD2F}"/>
              </a:ext>
            </a:extLst>
          </p:cNvPr>
          <p:cNvSpPr/>
          <p:nvPr/>
        </p:nvSpPr>
        <p:spPr>
          <a:xfrm>
            <a:off x="7372683" y="2829792"/>
            <a:ext cx="4190853" cy="2270059"/>
          </a:xfrm>
          <a:prstGeom prst="roundRect">
            <a:avLst/>
          </a:prstGeom>
          <a:solidFill>
            <a:srgbClr val="F2F7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8814A36-DF17-7239-70AF-DE7C44BF59D1}"/>
              </a:ext>
            </a:extLst>
          </p:cNvPr>
          <p:cNvSpPr txBox="1"/>
          <p:nvPr/>
        </p:nvSpPr>
        <p:spPr>
          <a:xfrm>
            <a:off x="7552420" y="2829792"/>
            <a:ext cx="3270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 the QLSTM on the train dataset</a:t>
            </a:r>
            <a:endParaRPr lang="en-DE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14" name="Google Shape;314;p39" descr="Ein Bild, das Text, Schrift, Screenshot, Grafiken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4200" y="10545"/>
            <a:ext cx="1364844" cy="714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9" descr="Ein Bild, das Schwarz, Dunkelheit enthält.&#10;&#10;Automatisch generierte Beschreibu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47226" y="278606"/>
            <a:ext cx="1130613" cy="408522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/>
              <a:t>14</a:t>
            </a:fld>
            <a:endParaRPr/>
          </a:p>
        </p:txBody>
      </p:sp>
      <p:sp>
        <p:nvSpPr>
          <p:cNvPr id="317" name="Google Shape;317;p39"/>
          <p:cNvSpPr txBox="1"/>
          <p:nvPr/>
        </p:nvSpPr>
        <p:spPr>
          <a:xfrm>
            <a:off x="146675" y="116175"/>
            <a:ext cx="8572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de-DE" sz="3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Experimental Setup: Training</a:t>
            </a:r>
            <a:endParaRPr sz="35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21;p30">
            <a:extLst>
              <a:ext uri="{FF2B5EF4-FFF2-40B4-BE49-F238E27FC236}">
                <a16:creationId xmlns:a16="http://schemas.microsoft.com/office/drawing/2014/main" id="{68D5B1C0-415B-CD10-4C9F-702D5C2250AF}"/>
              </a:ext>
            </a:extLst>
          </p:cNvPr>
          <p:cNvSpPr txBox="1"/>
          <p:nvPr/>
        </p:nvSpPr>
        <p:spPr>
          <a:xfrm>
            <a:off x="1809749" y="6488700"/>
            <a:ext cx="8572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AEABAB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Quantum Machine Learning for Stock Market Prediction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28C5F94-8778-62F2-8226-53899B2FDF08}"/>
              </a:ext>
            </a:extLst>
          </p:cNvPr>
          <p:cNvCxnSpPr/>
          <p:nvPr/>
        </p:nvCxnSpPr>
        <p:spPr>
          <a:xfrm>
            <a:off x="5337375" y="1350647"/>
            <a:ext cx="0" cy="4263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1BA4798-AE21-AD4B-8799-036B46F0433A}"/>
              </a:ext>
            </a:extLst>
          </p:cNvPr>
          <p:cNvSpPr txBox="1"/>
          <p:nvPr/>
        </p:nvSpPr>
        <p:spPr>
          <a:xfrm>
            <a:off x="5804165" y="1806623"/>
            <a:ext cx="1821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For every seed 1..5:</a:t>
            </a:r>
            <a:endParaRPr lang="en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3E68909-72B3-ECEB-8B14-C56C827AE74B}"/>
              </a:ext>
            </a:extLst>
          </p:cNvPr>
          <p:cNvSpPr txBox="1"/>
          <p:nvPr/>
        </p:nvSpPr>
        <p:spPr>
          <a:xfrm>
            <a:off x="6310982" y="2184211"/>
            <a:ext cx="21884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every episode 1..50:</a:t>
            </a:r>
            <a:endParaRPr lang="en-DE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63EA15-7FEE-7C12-9F7F-168B2EA3B658}"/>
              </a:ext>
            </a:extLst>
          </p:cNvPr>
          <p:cNvSpPr txBox="1"/>
          <p:nvPr/>
        </p:nvSpPr>
        <p:spPr>
          <a:xfrm>
            <a:off x="6941577" y="2505211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every stock 1..30:</a:t>
            </a:r>
            <a:endParaRPr lang="en-DE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9" name="Google Shape;286;p36">
            <a:extLst>
              <a:ext uri="{FF2B5EF4-FFF2-40B4-BE49-F238E27FC236}">
                <a16:creationId xmlns:a16="http://schemas.microsoft.com/office/drawing/2014/main" id="{89405C01-5FC3-2483-9978-D3382685F26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840" t="-1460" r="-1840" b="1460"/>
          <a:stretch/>
        </p:blipFill>
        <p:spPr>
          <a:xfrm>
            <a:off x="8191624" y="3120966"/>
            <a:ext cx="3004092" cy="18117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7FFCFE-ABC2-1FD5-2CBF-AB4DFFBFD349}"/>
              </a:ext>
            </a:extLst>
          </p:cNvPr>
          <p:cNvSpPr txBox="1"/>
          <p:nvPr/>
        </p:nvSpPr>
        <p:spPr>
          <a:xfrm>
            <a:off x="551789" y="1256421"/>
            <a:ext cx="1965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F854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Training Setup</a:t>
            </a:r>
            <a:endParaRPr lang="en-DE" sz="2400" dirty="0">
              <a:solidFill>
                <a:srgbClr val="2F854B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3" name="Graphic 12" descr="Bullseye outline">
            <a:extLst>
              <a:ext uri="{FF2B5EF4-FFF2-40B4-BE49-F238E27FC236}">
                <a16:creationId xmlns:a16="http://schemas.microsoft.com/office/drawing/2014/main" id="{C17E6A13-8D09-8657-0057-2A0C6E6B90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7830" y="1742190"/>
            <a:ext cx="663834" cy="663834"/>
          </a:xfrm>
          <a:prstGeom prst="rect">
            <a:avLst/>
          </a:prstGeom>
        </p:spPr>
      </p:pic>
      <p:pic>
        <p:nvPicPr>
          <p:cNvPr id="15" name="Graphic 14" descr="Programmer male outline">
            <a:extLst>
              <a:ext uri="{FF2B5EF4-FFF2-40B4-BE49-F238E27FC236}">
                <a16:creationId xmlns:a16="http://schemas.microsoft.com/office/drawing/2014/main" id="{2F4CA12C-3555-198A-6311-26943EFAA8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63328" y="1758103"/>
            <a:ext cx="548958" cy="548958"/>
          </a:xfrm>
          <a:prstGeom prst="rect">
            <a:avLst/>
          </a:prstGeom>
        </p:spPr>
      </p:pic>
      <p:pic>
        <p:nvPicPr>
          <p:cNvPr id="17" name="Graphic 16" descr="Clock outline">
            <a:extLst>
              <a:ext uri="{FF2B5EF4-FFF2-40B4-BE49-F238E27FC236}">
                <a16:creationId xmlns:a16="http://schemas.microsoft.com/office/drawing/2014/main" id="{B379D4BE-58D5-B3BA-732B-E1B9C2100C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3237" y="4076550"/>
            <a:ext cx="672674" cy="6726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D1F2537-A50D-4AA2-CF37-6C067C7C017E}"/>
              </a:ext>
            </a:extLst>
          </p:cNvPr>
          <p:cNvSpPr txBox="1"/>
          <p:nvPr/>
        </p:nvSpPr>
        <p:spPr>
          <a:xfrm>
            <a:off x="418504" y="2428803"/>
            <a:ext cx="16424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MSE</a:t>
            </a:r>
          </a:p>
          <a:p>
            <a:pPr algn="ctr"/>
            <a:r>
              <a:rPr lang="de-DE" sz="1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Loss </a:t>
            </a:r>
            <a:r>
              <a:rPr lang="de-DE" sz="18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Function</a:t>
            </a:r>
            <a:endParaRPr lang="en-DE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5625FB-8110-7C20-A258-1375A377300B}"/>
              </a:ext>
            </a:extLst>
          </p:cNvPr>
          <p:cNvSpPr txBox="1"/>
          <p:nvPr/>
        </p:nvSpPr>
        <p:spPr>
          <a:xfrm>
            <a:off x="490963" y="4663836"/>
            <a:ext cx="16005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de-DE" sz="1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Perform Early </a:t>
            </a:r>
            <a:r>
              <a:rPr lang="de-DE" sz="18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Stopping</a:t>
            </a:r>
            <a:endParaRPr lang="de-DE" sz="1800" dirty="0">
              <a:solidFill>
                <a:schemeClr val="dk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C3B42C-683E-A4E6-43D2-FF111CFA1F82}"/>
              </a:ext>
            </a:extLst>
          </p:cNvPr>
          <p:cNvSpPr txBox="1"/>
          <p:nvPr/>
        </p:nvSpPr>
        <p:spPr>
          <a:xfrm>
            <a:off x="589410" y="3482535"/>
            <a:ext cx="3052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F854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Training Improvements</a:t>
            </a:r>
            <a:endParaRPr lang="en-DE" sz="2400" dirty="0">
              <a:solidFill>
                <a:srgbClr val="2F854B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8" name="Graphic 27" descr="Arrow circle outline">
            <a:extLst>
              <a:ext uri="{FF2B5EF4-FFF2-40B4-BE49-F238E27FC236}">
                <a16:creationId xmlns:a16="http://schemas.microsoft.com/office/drawing/2014/main" id="{11204AA5-8719-BF7C-6B34-F7EEBF3D20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93168" y="1718086"/>
            <a:ext cx="663834" cy="66383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235FC93-0FBA-977E-D7EC-4FE71F819931}"/>
              </a:ext>
            </a:extLst>
          </p:cNvPr>
          <p:cNvSpPr txBox="1"/>
          <p:nvPr/>
        </p:nvSpPr>
        <p:spPr>
          <a:xfrm>
            <a:off x="3125081" y="2432804"/>
            <a:ext cx="2167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de-DE" sz="18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Reproducibility</a:t>
            </a:r>
            <a:r>
              <a:rPr lang="de-DE" sz="1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:</a:t>
            </a:r>
          </a:p>
          <a:p>
            <a:pPr marL="1016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de-DE" sz="1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50 </a:t>
            </a:r>
            <a:r>
              <a:rPr lang="de-DE" sz="18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Epochs</a:t>
            </a:r>
            <a:r>
              <a:rPr lang="de-DE" sz="1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, 5 Seeds</a:t>
            </a:r>
          </a:p>
        </p:txBody>
      </p:sp>
      <p:pic>
        <p:nvPicPr>
          <p:cNvPr id="31" name="Graphic 30" descr="Speedometer Low outline">
            <a:extLst>
              <a:ext uri="{FF2B5EF4-FFF2-40B4-BE49-F238E27FC236}">
                <a16:creationId xmlns:a16="http://schemas.microsoft.com/office/drawing/2014/main" id="{35B66BF3-A4D0-2156-2291-499EA16546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847980" y="4067976"/>
            <a:ext cx="672674" cy="67267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3F3370A-F838-3A1D-5168-0C88A9DFBD79}"/>
              </a:ext>
            </a:extLst>
          </p:cNvPr>
          <p:cNvSpPr txBox="1"/>
          <p:nvPr/>
        </p:nvSpPr>
        <p:spPr>
          <a:xfrm>
            <a:off x="1893300" y="2447640"/>
            <a:ext cx="14889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Adam </a:t>
            </a:r>
          </a:p>
          <a:p>
            <a:pPr algn="ctr"/>
            <a:r>
              <a:rPr lang="de-DE" sz="1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Optimizer </a:t>
            </a:r>
            <a:r>
              <a:rPr lang="de-DE" sz="16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[6]</a:t>
            </a:r>
            <a:endParaRPr lang="en-DE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2B1494-6B3E-C38E-3BF9-612DD0D1E07A}"/>
              </a:ext>
            </a:extLst>
          </p:cNvPr>
          <p:cNvSpPr txBox="1"/>
          <p:nvPr/>
        </p:nvSpPr>
        <p:spPr>
          <a:xfrm>
            <a:off x="2023958" y="4663836"/>
            <a:ext cx="2167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sz="18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Use Linear Decay LR Scheduler </a:t>
            </a:r>
            <a:r>
              <a:rPr lang="en-US" sz="16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[7]</a:t>
            </a:r>
            <a:endParaRPr lang="en-US" sz="1800" dirty="0">
              <a:solidFill>
                <a:schemeClr val="dk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1040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0" descr="Ein Bild, das Text, Schrift, Screenshot, Grafiken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4200" y="10545"/>
            <a:ext cx="1364844" cy="714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0" descr="Ein Bild, das Schwarz, Dunkelheit enthält.&#10;&#10;Automatisch generierte Beschreibu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47226" y="278606"/>
            <a:ext cx="1130613" cy="408522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/>
              <a:t>15</a:t>
            </a:fld>
            <a:endParaRPr/>
          </a:p>
        </p:txBody>
      </p:sp>
      <p:sp>
        <p:nvSpPr>
          <p:cNvPr id="327" name="Google Shape;327;p40"/>
          <p:cNvSpPr txBox="1"/>
          <p:nvPr/>
        </p:nvSpPr>
        <p:spPr>
          <a:xfrm>
            <a:off x="146675" y="116175"/>
            <a:ext cx="8572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de-DE" sz="3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Experimental Setup: Testing</a:t>
            </a:r>
            <a:endParaRPr sz="35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21;p30">
            <a:extLst>
              <a:ext uri="{FF2B5EF4-FFF2-40B4-BE49-F238E27FC236}">
                <a16:creationId xmlns:a16="http://schemas.microsoft.com/office/drawing/2014/main" id="{19A14D03-F19B-149D-9AFD-5BC6213D1BD4}"/>
              </a:ext>
            </a:extLst>
          </p:cNvPr>
          <p:cNvSpPr txBox="1"/>
          <p:nvPr/>
        </p:nvSpPr>
        <p:spPr>
          <a:xfrm>
            <a:off x="1809749" y="6488700"/>
            <a:ext cx="8572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AEABAB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Quantum Machine Learning for Stock Market Prediction</a:t>
            </a:r>
          </a:p>
        </p:txBody>
      </p:sp>
      <p:pic>
        <p:nvPicPr>
          <p:cNvPr id="3" name="Picture 2" descr="A graph showing the price of a stock market&#10;&#10;Description automatically generated">
            <a:extLst>
              <a:ext uri="{FF2B5EF4-FFF2-40B4-BE49-F238E27FC236}">
                <a16:creationId xmlns:a16="http://schemas.microsoft.com/office/drawing/2014/main" id="{2A910993-ED0F-86B0-ABE0-B9896022F6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074" y="1322387"/>
            <a:ext cx="6200783" cy="37204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325320-497B-9925-C5C2-A421432238C8}"/>
              </a:ext>
            </a:extLst>
          </p:cNvPr>
          <p:cNvSpPr/>
          <p:nvPr/>
        </p:nvSpPr>
        <p:spPr>
          <a:xfrm>
            <a:off x="1013254" y="4979372"/>
            <a:ext cx="3793524" cy="19725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A05F4-4244-BE10-18B3-B826D651C564}"/>
              </a:ext>
            </a:extLst>
          </p:cNvPr>
          <p:cNvSpPr/>
          <p:nvPr/>
        </p:nvSpPr>
        <p:spPr>
          <a:xfrm>
            <a:off x="4817075" y="4982396"/>
            <a:ext cx="1740196" cy="19725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4DF246-FF31-EC2F-F35D-F3207E363EA7}"/>
              </a:ext>
            </a:extLst>
          </p:cNvPr>
          <p:cNvSpPr txBox="1"/>
          <p:nvPr/>
        </p:nvSpPr>
        <p:spPr>
          <a:xfrm>
            <a:off x="7070904" y="1256421"/>
            <a:ext cx="18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F854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Testing Setup</a:t>
            </a:r>
            <a:endParaRPr lang="en-DE" sz="2400" dirty="0">
              <a:solidFill>
                <a:srgbClr val="2F854B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312524-3A56-CFBC-70A4-D61C26EB270D}"/>
              </a:ext>
            </a:extLst>
          </p:cNvPr>
          <p:cNvSpPr txBox="1"/>
          <p:nvPr/>
        </p:nvSpPr>
        <p:spPr>
          <a:xfrm>
            <a:off x="8580007" y="2541048"/>
            <a:ext cx="1315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Calculating Accuracy</a:t>
            </a:r>
          </a:p>
        </p:txBody>
      </p:sp>
      <p:pic>
        <p:nvPicPr>
          <p:cNvPr id="11" name="Graphic 10" descr="Bullseye outline">
            <a:extLst>
              <a:ext uri="{FF2B5EF4-FFF2-40B4-BE49-F238E27FC236}">
                <a16:creationId xmlns:a16="http://schemas.microsoft.com/office/drawing/2014/main" id="{4BE73447-A913-9A7F-5AA9-212BCD1468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66977" y="1877214"/>
            <a:ext cx="663834" cy="66383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9468F4F-F0C7-5CF4-231C-6EF33E96B64C}"/>
              </a:ext>
            </a:extLst>
          </p:cNvPr>
          <p:cNvSpPr/>
          <p:nvPr/>
        </p:nvSpPr>
        <p:spPr>
          <a:xfrm>
            <a:off x="4806778" y="1550176"/>
            <a:ext cx="1768600" cy="3429195"/>
          </a:xfrm>
          <a:prstGeom prst="rect">
            <a:avLst/>
          </a:prstGeom>
          <a:solidFill>
            <a:srgbClr val="70AD47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615431-FDF2-B254-51B3-A49C40FAABAD}"/>
              </a:ext>
            </a:extLst>
          </p:cNvPr>
          <p:cNvSpPr txBox="1"/>
          <p:nvPr/>
        </p:nvSpPr>
        <p:spPr>
          <a:xfrm>
            <a:off x="9043772" y="3326718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1</a:t>
            </a:r>
            <a:endParaRPr lang="en-DE" sz="4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EB5EE3-C8B3-6D79-5D77-C51E3EFEBADF}"/>
              </a:ext>
            </a:extLst>
          </p:cNvPr>
          <p:cNvSpPr txBox="1"/>
          <p:nvPr/>
        </p:nvSpPr>
        <p:spPr>
          <a:xfrm>
            <a:off x="8580007" y="4035493"/>
            <a:ext cx="1315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Day Prediction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54AAC2-96DF-96FD-F1FF-F465588710BA}"/>
              </a:ext>
            </a:extLst>
          </p:cNvPr>
          <p:cNvSpPr txBox="1"/>
          <p:nvPr/>
        </p:nvSpPr>
        <p:spPr>
          <a:xfrm>
            <a:off x="10233259" y="3330076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10</a:t>
            </a:r>
            <a:endParaRPr lang="en-DE" sz="4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7FC50A-7281-E29E-3FA1-E3DA131DC5A9}"/>
              </a:ext>
            </a:extLst>
          </p:cNvPr>
          <p:cNvSpPr txBox="1"/>
          <p:nvPr/>
        </p:nvSpPr>
        <p:spPr>
          <a:xfrm>
            <a:off x="9895149" y="4034604"/>
            <a:ext cx="1315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Days Prediction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C35832-4D5C-6EAC-0B8B-712785C9AC67}"/>
              </a:ext>
            </a:extLst>
          </p:cNvPr>
          <p:cNvSpPr txBox="1"/>
          <p:nvPr/>
        </p:nvSpPr>
        <p:spPr>
          <a:xfrm>
            <a:off x="9996926" y="2545601"/>
            <a:ext cx="12538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Price </a:t>
            </a:r>
          </a:p>
          <a:p>
            <a:pPr algn="ctr"/>
            <a:r>
              <a:rPr lang="de-DE" dirty="0" err="1">
                <a:solidFill>
                  <a:schemeClr val="tx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Direction</a:t>
            </a:r>
            <a:r>
              <a:rPr lang="de-DE" dirty="0">
                <a:solidFill>
                  <a:schemeClr val="tx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endParaRPr lang="en-DE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57360D4-3465-5027-4284-BCD4846E60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77742" y="1808273"/>
            <a:ext cx="692193" cy="69219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6D11A7A-3CE6-CCF9-052A-84F96B23BDD5}"/>
              </a:ext>
            </a:extLst>
          </p:cNvPr>
          <p:cNvSpPr txBox="1"/>
          <p:nvPr/>
        </p:nvSpPr>
        <p:spPr>
          <a:xfrm>
            <a:off x="8606668" y="5549056"/>
            <a:ext cx="1315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PennyLane</a:t>
            </a:r>
            <a:r>
              <a:rPr lang="en-US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Simulator </a:t>
            </a:r>
            <a:r>
              <a:rPr lang="en-US" sz="12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[8]</a:t>
            </a:r>
            <a:endParaRPr lang="en-US" dirty="0">
              <a:solidFill>
                <a:schemeClr val="dk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7D9A97-0ED6-6D67-57E3-14A7814DF5F2}"/>
              </a:ext>
            </a:extLst>
          </p:cNvPr>
          <p:cNvSpPr txBox="1"/>
          <p:nvPr/>
        </p:nvSpPr>
        <p:spPr>
          <a:xfrm>
            <a:off x="9921810" y="5548167"/>
            <a:ext cx="15243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IBM Quantum </a:t>
            </a:r>
            <a:r>
              <a:rPr lang="en-US" sz="12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[9]</a:t>
            </a:r>
            <a:endParaRPr lang="en-US" dirty="0">
              <a:solidFill>
                <a:schemeClr val="dk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pic>
        <p:nvPicPr>
          <p:cNvPr id="30" name="Graphic 29" descr="Processor outline">
            <a:extLst>
              <a:ext uri="{FF2B5EF4-FFF2-40B4-BE49-F238E27FC236}">
                <a16:creationId xmlns:a16="http://schemas.microsoft.com/office/drawing/2014/main" id="{4BA52E09-1F82-393D-B4B1-B2672A3122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55643" y="4871300"/>
            <a:ext cx="692200" cy="692200"/>
          </a:xfrm>
          <a:prstGeom prst="rect">
            <a:avLst/>
          </a:prstGeom>
        </p:spPr>
      </p:pic>
      <p:pic>
        <p:nvPicPr>
          <p:cNvPr id="32" name="Graphic 31" descr="Atom outline">
            <a:extLst>
              <a:ext uri="{FF2B5EF4-FFF2-40B4-BE49-F238E27FC236}">
                <a16:creationId xmlns:a16="http://schemas.microsoft.com/office/drawing/2014/main" id="{F07FC998-04EC-6030-342D-ABB3C69251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277735" y="4869811"/>
            <a:ext cx="692200" cy="6922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92826A0-56F8-25B9-C9B8-5CAC8979349A}"/>
              </a:ext>
            </a:extLst>
          </p:cNvPr>
          <p:cNvSpPr txBox="1"/>
          <p:nvPr/>
        </p:nvSpPr>
        <p:spPr>
          <a:xfrm>
            <a:off x="6557272" y="2192689"/>
            <a:ext cx="2026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735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itchFamily="2" charset="2"/>
              <a:buChar char="q"/>
            </a:pPr>
            <a:r>
              <a:rPr lang="en-US" sz="1800" b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Metrics: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BEDF87-78E4-5CBB-7DE8-E8CC6769593F}"/>
              </a:ext>
            </a:extLst>
          </p:cNvPr>
          <p:cNvSpPr txBox="1"/>
          <p:nvPr/>
        </p:nvSpPr>
        <p:spPr>
          <a:xfrm>
            <a:off x="6913488" y="3630907"/>
            <a:ext cx="1693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735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itchFamily="2" charset="2"/>
              <a:buChar char="q"/>
            </a:pPr>
            <a:r>
              <a:rPr lang="en-US" sz="1800" b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Long/Short</a:t>
            </a:r>
          </a:p>
          <a:p>
            <a:pPr marL="1016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sz="1800" b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Prediction: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B0F9666-0CA4-E485-B547-C81777558399}"/>
              </a:ext>
            </a:extLst>
          </p:cNvPr>
          <p:cNvSpPr txBox="1"/>
          <p:nvPr/>
        </p:nvSpPr>
        <p:spPr>
          <a:xfrm>
            <a:off x="6785858" y="5097896"/>
            <a:ext cx="1868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735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itchFamily="2" charset="2"/>
              <a:buChar char="q"/>
            </a:pPr>
            <a:r>
              <a:rPr lang="en-US" sz="1800" b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Hardware: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F413BE-5BD6-4C6E-9D75-9C27942B9FA9}"/>
              </a:ext>
            </a:extLst>
          </p:cNvPr>
          <p:cNvSpPr txBox="1"/>
          <p:nvPr/>
        </p:nvSpPr>
        <p:spPr>
          <a:xfrm>
            <a:off x="2373650" y="5353504"/>
            <a:ext cx="10727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Training </a:t>
            </a:r>
          </a:p>
          <a:p>
            <a:pPr algn="ctr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70%</a:t>
            </a:r>
            <a:endParaRPr lang="en-DE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A10DEE-A6AF-C454-28D1-BF4BC834A7AC}"/>
              </a:ext>
            </a:extLst>
          </p:cNvPr>
          <p:cNvSpPr txBox="1"/>
          <p:nvPr/>
        </p:nvSpPr>
        <p:spPr>
          <a:xfrm>
            <a:off x="5210759" y="5349567"/>
            <a:ext cx="9861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Testing </a:t>
            </a:r>
          </a:p>
          <a:p>
            <a:pPr algn="ctr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30%</a:t>
            </a:r>
            <a:endParaRPr lang="en-DE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1" descr="Ein Bild, das Text, Schrift, Screenshot, Grafiken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4200" y="10545"/>
            <a:ext cx="1364844" cy="714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1" descr="Ein Bild, das Schwarz, Dunkelheit enthält.&#10;&#10;Automatisch generierte Beschreibu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47226" y="278606"/>
            <a:ext cx="1130613" cy="408522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/>
              <a:t>16</a:t>
            </a:fld>
            <a:endParaRPr/>
          </a:p>
        </p:txBody>
      </p:sp>
      <p:sp>
        <p:nvSpPr>
          <p:cNvPr id="337" name="Google Shape;337;p41"/>
          <p:cNvSpPr txBox="1"/>
          <p:nvPr/>
        </p:nvSpPr>
        <p:spPr>
          <a:xfrm>
            <a:off x="146675" y="116175"/>
            <a:ext cx="8572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3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QLSTM Architectures</a:t>
            </a:r>
            <a:endParaRPr lang="en-US" sz="35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0" name="Google Shape;34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2649" y="1541576"/>
            <a:ext cx="9486700" cy="496570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21;p30">
            <a:extLst>
              <a:ext uri="{FF2B5EF4-FFF2-40B4-BE49-F238E27FC236}">
                <a16:creationId xmlns:a16="http://schemas.microsoft.com/office/drawing/2014/main" id="{66CA09F6-5864-00C5-96BF-12A03D8D19AB}"/>
              </a:ext>
            </a:extLst>
          </p:cNvPr>
          <p:cNvSpPr txBox="1"/>
          <p:nvPr/>
        </p:nvSpPr>
        <p:spPr>
          <a:xfrm>
            <a:off x="1809749" y="6488700"/>
            <a:ext cx="8572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AEABAB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Quantum Machine Learning for Stock Market Prediction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4995D6-FDF7-0927-47E0-C018A8268C23}"/>
              </a:ext>
            </a:extLst>
          </p:cNvPr>
          <p:cNvSpPr txBox="1"/>
          <p:nvPr/>
        </p:nvSpPr>
        <p:spPr>
          <a:xfrm>
            <a:off x="494851" y="833690"/>
            <a:ext cx="3397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Different VQC architectures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Lookback with 5, 10, and 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C9E9E2-58AC-37CF-FAAE-C7E79A0DDCE9}"/>
              </a:ext>
            </a:extLst>
          </p:cNvPr>
          <p:cNvSpPr/>
          <p:nvPr/>
        </p:nvSpPr>
        <p:spPr>
          <a:xfrm>
            <a:off x="1352649" y="1947133"/>
            <a:ext cx="9486700" cy="3593055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7E97DD-67E5-A6A7-961F-4BB3D020D477}"/>
              </a:ext>
            </a:extLst>
          </p:cNvPr>
          <p:cNvSpPr/>
          <p:nvPr/>
        </p:nvSpPr>
        <p:spPr>
          <a:xfrm>
            <a:off x="1352649" y="5862918"/>
            <a:ext cx="9617584" cy="544517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98CF6DC-014B-B464-56EE-29C83E27264C}"/>
              </a:ext>
            </a:extLst>
          </p:cNvPr>
          <p:cNvSpPr/>
          <p:nvPr/>
        </p:nvSpPr>
        <p:spPr>
          <a:xfrm>
            <a:off x="1559859" y="5529431"/>
            <a:ext cx="8649148" cy="316643"/>
          </a:xfrm>
          <a:prstGeom prst="roundRect">
            <a:avLst/>
          </a:prstGeom>
          <a:noFill/>
          <a:ln>
            <a:solidFill>
              <a:srgbClr val="2F85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42" descr="Ein Bild, das Text, Schrift, Screenshot, Grafiken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4200" y="10545"/>
            <a:ext cx="1364844" cy="714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2" descr="Ein Bild, das Schwarz, Dunkelheit enthält.&#10;&#10;Automatisch generierte Beschreibu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47226" y="278606"/>
            <a:ext cx="1130613" cy="408522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/>
              <a:t>17</a:t>
            </a:fld>
            <a:endParaRPr/>
          </a:p>
        </p:txBody>
      </p:sp>
      <p:sp>
        <p:nvSpPr>
          <p:cNvPr id="348" name="Google Shape;348;p42"/>
          <p:cNvSpPr txBox="1"/>
          <p:nvPr/>
        </p:nvSpPr>
        <p:spPr>
          <a:xfrm>
            <a:off x="146675" y="116175"/>
            <a:ext cx="8572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de-DE" sz="3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 - Trend Accuracy Score</a:t>
            </a:r>
            <a:endParaRPr sz="35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21;p30">
            <a:extLst>
              <a:ext uri="{FF2B5EF4-FFF2-40B4-BE49-F238E27FC236}">
                <a16:creationId xmlns:a16="http://schemas.microsoft.com/office/drawing/2014/main" id="{3FE710C1-58DB-A80C-B7F8-47379B3309D0}"/>
              </a:ext>
            </a:extLst>
          </p:cNvPr>
          <p:cNvSpPr txBox="1"/>
          <p:nvPr/>
        </p:nvSpPr>
        <p:spPr>
          <a:xfrm>
            <a:off x="1809749" y="6488700"/>
            <a:ext cx="8572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AEABAB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Quantum Machine Learning for Stock Market Prediction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91F199F-67E5-4794-841E-BAABE56FC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741" y="876406"/>
            <a:ext cx="8758516" cy="566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9976C6-2F68-7C7E-6FFF-2ABFED835F71}"/>
              </a:ext>
            </a:extLst>
          </p:cNvPr>
          <p:cNvSpPr/>
          <p:nvPr/>
        </p:nvSpPr>
        <p:spPr>
          <a:xfrm rot="19064721">
            <a:off x="6658896" y="5407217"/>
            <a:ext cx="1830014" cy="289880"/>
          </a:xfrm>
          <a:prstGeom prst="roundRect">
            <a:avLst/>
          </a:prstGeom>
          <a:noFill/>
          <a:ln>
            <a:solidFill>
              <a:srgbClr val="2F85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43" descr="Ein Bild, das Text, Schrift, Screenshot, Grafiken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4200" y="10545"/>
            <a:ext cx="1364844" cy="714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3" descr="Ein Bild, das Schwarz, Dunkelheit enthält.&#10;&#10;Automatisch generierte Beschreibu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47226" y="278606"/>
            <a:ext cx="1130613" cy="408522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/>
              <a:t>18</a:t>
            </a:fld>
            <a:endParaRPr/>
          </a:p>
        </p:txBody>
      </p:sp>
      <p:sp>
        <p:nvSpPr>
          <p:cNvPr id="359" name="Google Shape;359;p43"/>
          <p:cNvSpPr txBox="1"/>
          <p:nvPr/>
        </p:nvSpPr>
        <p:spPr>
          <a:xfrm>
            <a:off x="146675" y="116175"/>
            <a:ext cx="8572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de-DE" sz="35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r>
              <a:rPr lang="de-DE" sz="3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- 1 Day </a:t>
            </a:r>
            <a:r>
              <a:rPr lang="de-DE" sz="35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Prediction</a:t>
            </a:r>
            <a:r>
              <a:rPr lang="de-DE" sz="3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AMD</a:t>
            </a:r>
            <a:endParaRPr sz="35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43"/>
          <p:cNvSpPr txBox="1"/>
          <p:nvPr/>
        </p:nvSpPr>
        <p:spPr>
          <a:xfrm>
            <a:off x="171400" y="885275"/>
            <a:ext cx="11937600" cy="54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2" name="Google Shape;36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5676" y="882337"/>
            <a:ext cx="7980641" cy="547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21;p30">
            <a:extLst>
              <a:ext uri="{FF2B5EF4-FFF2-40B4-BE49-F238E27FC236}">
                <a16:creationId xmlns:a16="http://schemas.microsoft.com/office/drawing/2014/main" id="{3E95C35F-B2A5-E05B-136B-AA0B71DA7B65}"/>
              </a:ext>
            </a:extLst>
          </p:cNvPr>
          <p:cNvSpPr txBox="1"/>
          <p:nvPr/>
        </p:nvSpPr>
        <p:spPr>
          <a:xfrm>
            <a:off x="1809749" y="6488700"/>
            <a:ext cx="8572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AEABAB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Quantum Machine Learning for Stock Market Prediction</a:t>
            </a: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44" descr="Ein Bild, das Text, Schrift, Screenshot, Grafiken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4200" y="10545"/>
            <a:ext cx="1364844" cy="714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4" descr="Ein Bild, das Schwarz, Dunkelheit enthält.&#10;&#10;Automatisch generierte Beschreibu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47226" y="278606"/>
            <a:ext cx="1130613" cy="408522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/>
              <a:t>19</a:t>
            </a:fld>
            <a:endParaRPr/>
          </a:p>
        </p:txBody>
      </p:sp>
      <p:sp>
        <p:nvSpPr>
          <p:cNvPr id="370" name="Google Shape;370;p44"/>
          <p:cNvSpPr txBox="1"/>
          <p:nvPr/>
        </p:nvSpPr>
        <p:spPr>
          <a:xfrm>
            <a:off x="146675" y="116175"/>
            <a:ext cx="8572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de-DE" sz="35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r>
              <a:rPr lang="de-DE" sz="3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- 1 Day </a:t>
            </a:r>
            <a:r>
              <a:rPr lang="de-DE" sz="35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Prediction</a:t>
            </a:r>
            <a:r>
              <a:rPr lang="de-DE" sz="3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Loss in %</a:t>
            </a:r>
            <a:endParaRPr sz="35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44"/>
          <p:cNvSpPr txBox="1"/>
          <p:nvPr/>
        </p:nvSpPr>
        <p:spPr>
          <a:xfrm>
            <a:off x="171400" y="885275"/>
            <a:ext cx="11937600" cy="54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3" name="Google Shape;37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399" y="885275"/>
            <a:ext cx="8813599" cy="5629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21;p30">
            <a:extLst>
              <a:ext uri="{FF2B5EF4-FFF2-40B4-BE49-F238E27FC236}">
                <a16:creationId xmlns:a16="http://schemas.microsoft.com/office/drawing/2014/main" id="{5D8DAD5B-52C6-5DBE-BB47-3F662B87910A}"/>
              </a:ext>
            </a:extLst>
          </p:cNvPr>
          <p:cNvSpPr txBox="1"/>
          <p:nvPr/>
        </p:nvSpPr>
        <p:spPr>
          <a:xfrm>
            <a:off x="1809749" y="6488700"/>
            <a:ext cx="8572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AEABAB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Quantum Machine Learning for Stock Market Prediction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7" descr="Ein Bild, das Text, Schrift, Screenshot, Grafiken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4200" y="10545"/>
            <a:ext cx="1364844" cy="714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7" descr="Ein Bild, das Schwarz, Dunkelheit enthält.&#10;&#10;Automatisch generierte Beschreibu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47226" y="278606"/>
            <a:ext cx="1130613" cy="408522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sp>
        <p:nvSpPr>
          <p:cNvPr id="188" name="Google Shape;188;p27"/>
          <p:cNvSpPr txBox="1"/>
          <p:nvPr/>
        </p:nvSpPr>
        <p:spPr>
          <a:xfrm>
            <a:off x="146675" y="116175"/>
            <a:ext cx="8572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3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Series Forecasting</a:t>
            </a:r>
            <a:endParaRPr lang="en-US" sz="35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5944CD-0531-1E0F-AC65-8A26211AB39B}"/>
              </a:ext>
            </a:extLst>
          </p:cNvPr>
          <p:cNvSpPr txBox="1"/>
          <p:nvPr/>
        </p:nvSpPr>
        <p:spPr>
          <a:xfrm>
            <a:off x="5255377" y="1211013"/>
            <a:ext cx="2510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Sequential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C3C925-F0AF-2A14-A7C2-AD5D1924BBC6}"/>
              </a:ext>
            </a:extLst>
          </p:cNvPr>
          <p:cNvSpPr txBox="1"/>
          <p:nvPr/>
        </p:nvSpPr>
        <p:spPr>
          <a:xfrm>
            <a:off x="5126852" y="2694882"/>
            <a:ext cx="2767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Weather Forecasting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CB73C3-E315-FA5D-B7FA-21674462E378}"/>
              </a:ext>
            </a:extLst>
          </p:cNvPr>
          <p:cNvSpPr txBox="1"/>
          <p:nvPr/>
        </p:nvSpPr>
        <p:spPr>
          <a:xfrm>
            <a:off x="1069085" y="2733348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Sales Forecasting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B14BE-6935-3572-6999-2CE9470E30D8}"/>
              </a:ext>
            </a:extLst>
          </p:cNvPr>
          <p:cNvSpPr txBox="1"/>
          <p:nvPr/>
        </p:nvSpPr>
        <p:spPr>
          <a:xfrm>
            <a:off x="8809487" y="2679587"/>
            <a:ext cx="315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Stock Market Prediction</a:t>
            </a:r>
          </a:p>
        </p:txBody>
      </p:sp>
      <p:sp>
        <p:nvSpPr>
          <p:cNvPr id="6" name="Google Shape;221;p30">
            <a:extLst>
              <a:ext uri="{FF2B5EF4-FFF2-40B4-BE49-F238E27FC236}">
                <a16:creationId xmlns:a16="http://schemas.microsoft.com/office/drawing/2014/main" id="{92E25567-8A5D-3693-53FE-3334757AD401}"/>
              </a:ext>
            </a:extLst>
          </p:cNvPr>
          <p:cNvSpPr txBox="1"/>
          <p:nvPr/>
        </p:nvSpPr>
        <p:spPr>
          <a:xfrm>
            <a:off x="1809749" y="6488700"/>
            <a:ext cx="8572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AEABAB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Quantum Machine Learning for Stock Market Prediction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38868050-155D-7BAD-F120-8425833D2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75" y="3202017"/>
            <a:ext cx="4147055" cy="2429914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61FCED-A254-A338-10CD-B241B52F7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937" y="3202017"/>
            <a:ext cx="3884934" cy="2476646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24B21BE-BA53-4C77-7384-0232BCA30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078" y="3156547"/>
            <a:ext cx="3318247" cy="2567585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CC2751-C306-FAE8-1C6A-FB114F7252E1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2220202" y="1734233"/>
            <a:ext cx="3707262" cy="999115"/>
          </a:xfrm>
          <a:prstGeom prst="straightConnector1">
            <a:avLst/>
          </a:prstGeom>
          <a:ln>
            <a:solidFill>
              <a:srgbClr val="2F854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D519B8-EF28-6454-9C1F-860879C41DAE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6510404" y="1734233"/>
            <a:ext cx="0" cy="960649"/>
          </a:xfrm>
          <a:prstGeom prst="straightConnector1">
            <a:avLst/>
          </a:prstGeom>
          <a:ln>
            <a:solidFill>
              <a:srgbClr val="2F854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38365B-ABA9-8DCE-28DC-6C7B210804D1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7153835" y="1734233"/>
            <a:ext cx="3232366" cy="945354"/>
          </a:xfrm>
          <a:prstGeom prst="straightConnector1">
            <a:avLst/>
          </a:prstGeom>
          <a:ln>
            <a:solidFill>
              <a:srgbClr val="2F854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45" descr="Ein Bild, das Text, Schrift, Screenshot, Grafiken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4200" y="10545"/>
            <a:ext cx="1364844" cy="714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5" descr="Ein Bild, das Schwarz, Dunkelheit enthält.&#10;&#10;Automatisch generierte Beschreibu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47226" y="278606"/>
            <a:ext cx="1130613" cy="408522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/>
              <a:t>20</a:t>
            </a:fld>
            <a:endParaRPr/>
          </a:p>
        </p:txBody>
      </p:sp>
      <p:sp>
        <p:nvSpPr>
          <p:cNvPr id="381" name="Google Shape;381;p45"/>
          <p:cNvSpPr txBox="1"/>
          <p:nvPr/>
        </p:nvSpPr>
        <p:spPr>
          <a:xfrm>
            <a:off x="146675" y="116175"/>
            <a:ext cx="8572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de-DE" sz="35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r>
              <a:rPr lang="de-DE" sz="3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- 10 Day </a:t>
            </a:r>
            <a:r>
              <a:rPr lang="de-DE" sz="35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Prediction</a:t>
            </a:r>
            <a:r>
              <a:rPr lang="de-DE" sz="3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AMD</a:t>
            </a:r>
            <a:endParaRPr sz="35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45"/>
          <p:cNvSpPr txBox="1"/>
          <p:nvPr/>
        </p:nvSpPr>
        <p:spPr>
          <a:xfrm>
            <a:off x="171400" y="885275"/>
            <a:ext cx="11937600" cy="54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4" name="Google Shape;38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6875" y="845800"/>
            <a:ext cx="7826376" cy="55105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21;p30">
            <a:extLst>
              <a:ext uri="{FF2B5EF4-FFF2-40B4-BE49-F238E27FC236}">
                <a16:creationId xmlns:a16="http://schemas.microsoft.com/office/drawing/2014/main" id="{623B6992-C329-7DEB-0CE6-245D34EC51D2}"/>
              </a:ext>
            </a:extLst>
          </p:cNvPr>
          <p:cNvSpPr txBox="1"/>
          <p:nvPr/>
        </p:nvSpPr>
        <p:spPr>
          <a:xfrm>
            <a:off x="1809749" y="6488700"/>
            <a:ext cx="8572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AEABAB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Quantum Machine Learning for Stock Market Prediction</a:t>
            </a: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46" descr="Ein Bild, das Text, Schrift, Screenshot, Grafiken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4200" y="10545"/>
            <a:ext cx="1364844" cy="714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6" descr="Ein Bild, das Schwarz, Dunkelheit enthält.&#10;&#10;Automatisch generierte Beschreibu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47226" y="278606"/>
            <a:ext cx="1130613" cy="408522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/>
              <a:t>21</a:t>
            </a:fld>
            <a:endParaRPr/>
          </a:p>
        </p:txBody>
      </p:sp>
      <p:sp>
        <p:nvSpPr>
          <p:cNvPr id="392" name="Google Shape;392;p46"/>
          <p:cNvSpPr txBox="1"/>
          <p:nvPr/>
        </p:nvSpPr>
        <p:spPr>
          <a:xfrm>
            <a:off x="146675" y="116175"/>
            <a:ext cx="8572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de-DE" sz="35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r>
              <a:rPr lang="de-DE" sz="3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- 10 Day </a:t>
            </a:r>
            <a:r>
              <a:rPr lang="de-DE" sz="35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Prediction</a:t>
            </a:r>
            <a:r>
              <a:rPr lang="de-DE" sz="3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Loss in %</a:t>
            </a:r>
            <a:endParaRPr sz="35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46"/>
          <p:cNvSpPr txBox="1"/>
          <p:nvPr/>
        </p:nvSpPr>
        <p:spPr>
          <a:xfrm>
            <a:off x="171400" y="885275"/>
            <a:ext cx="11937600" cy="54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5" name="Google Shape;395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8764" y="815875"/>
            <a:ext cx="8774477" cy="56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21;p30">
            <a:extLst>
              <a:ext uri="{FF2B5EF4-FFF2-40B4-BE49-F238E27FC236}">
                <a16:creationId xmlns:a16="http://schemas.microsoft.com/office/drawing/2014/main" id="{49069DD8-BF99-40CB-CCFC-E1895C8F1A99}"/>
              </a:ext>
            </a:extLst>
          </p:cNvPr>
          <p:cNvSpPr txBox="1"/>
          <p:nvPr/>
        </p:nvSpPr>
        <p:spPr>
          <a:xfrm>
            <a:off x="1809749" y="6488700"/>
            <a:ext cx="8572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AEABAB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Quantum Machine Learning for Stock Market Prediction</a:t>
            </a: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47" descr="Ein Bild, das Text, Schrift, Screenshot, Grafiken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4200" y="10545"/>
            <a:ext cx="1364844" cy="714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7" descr="Ein Bild, das Schwarz, Dunkelheit enthält.&#10;&#10;Automatisch generierte Beschreibu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47226" y="278606"/>
            <a:ext cx="1130613" cy="408522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/>
              <a:t>22</a:t>
            </a:fld>
            <a:endParaRPr/>
          </a:p>
        </p:txBody>
      </p:sp>
      <p:sp>
        <p:nvSpPr>
          <p:cNvPr id="403" name="Google Shape;403;p47"/>
          <p:cNvSpPr txBox="1"/>
          <p:nvPr/>
        </p:nvSpPr>
        <p:spPr>
          <a:xfrm>
            <a:off x="146675" y="116175"/>
            <a:ext cx="8572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de-DE" sz="3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 and Future Work</a:t>
            </a:r>
            <a:endParaRPr sz="35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21;p30">
            <a:extLst>
              <a:ext uri="{FF2B5EF4-FFF2-40B4-BE49-F238E27FC236}">
                <a16:creationId xmlns:a16="http://schemas.microsoft.com/office/drawing/2014/main" id="{12D64DF0-FC2A-77DB-52CE-FEA99986FD05}"/>
              </a:ext>
            </a:extLst>
          </p:cNvPr>
          <p:cNvSpPr txBox="1"/>
          <p:nvPr/>
        </p:nvSpPr>
        <p:spPr>
          <a:xfrm>
            <a:off x="1809749" y="6488700"/>
            <a:ext cx="8572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AEABAB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Quantum Machine Learning for Stock Market Prediction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C45867-6E08-DA4C-8405-6827FA56D109}"/>
              </a:ext>
            </a:extLst>
          </p:cNvPr>
          <p:cNvSpPr txBox="1"/>
          <p:nvPr/>
        </p:nvSpPr>
        <p:spPr>
          <a:xfrm>
            <a:off x="484093" y="1242473"/>
            <a:ext cx="998702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F854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Conclusion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QLSTM has the potential for long-term predictions.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Involving real-time data could create a viable day trading application.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Optimizing VQC architectures and tuning hyperparameters are key for QLSTM performance.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8022DE-0B56-B534-A52A-9E2ED27AC760}"/>
              </a:ext>
            </a:extLst>
          </p:cNvPr>
          <p:cNvSpPr txBox="1"/>
          <p:nvPr/>
        </p:nvSpPr>
        <p:spPr>
          <a:xfrm>
            <a:off x="484093" y="3122866"/>
            <a:ext cx="78069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F854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Obstacles</a:t>
            </a:r>
            <a:endParaRPr lang="en-US" sz="2000" dirty="0">
              <a:solidFill>
                <a:schemeClr val="dk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Software: optimizing a QLSTM model to predict stock prices is difficult.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Hardware: IBM-Q long queue.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E04004-5B43-EBF8-375E-93188929E4C1}"/>
              </a:ext>
            </a:extLst>
          </p:cNvPr>
          <p:cNvSpPr txBox="1"/>
          <p:nvPr/>
        </p:nvSpPr>
        <p:spPr>
          <a:xfrm>
            <a:off x="484093" y="4695482"/>
            <a:ext cx="797045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F854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Future Work</a:t>
            </a:r>
            <a:endParaRPr lang="en-US" sz="2000" dirty="0">
              <a:solidFill>
                <a:schemeClr val="dk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Simulated trading as a performance metric.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Include sentiment data as input and more focus on input engineering.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Other parameters and training strategies could yield even better results.</a:t>
            </a: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8" descr="Ein Bild, das Text, Schrift, Screenshot, Grafiken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4200" y="10545"/>
            <a:ext cx="1364844" cy="714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8" descr="Ein Bild, das Schwarz, Dunkelheit enthält.&#10;&#10;Automatisch generierte Beschreibu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47226" y="278606"/>
            <a:ext cx="1130613" cy="408522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8"/>
          <p:cNvSpPr txBox="1"/>
          <p:nvPr/>
        </p:nvSpPr>
        <p:spPr>
          <a:xfrm>
            <a:off x="1809750" y="2959500"/>
            <a:ext cx="85725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de-DE" sz="55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</a:t>
            </a:r>
            <a:r>
              <a:rPr lang="de-DE" sz="5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55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de-DE" sz="5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sz="55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21;p30">
            <a:extLst>
              <a:ext uri="{FF2B5EF4-FFF2-40B4-BE49-F238E27FC236}">
                <a16:creationId xmlns:a16="http://schemas.microsoft.com/office/drawing/2014/main" id="{75CEDA66-1DBB-F19D-687E-1D93803FF39B}"/>
              </a:ext>
            </a:extLst>
          </p:cNvPr>
          <p:cNvSpPr txBox="1"/>
          <p:nvPr/>
        </p:nvSpPr>
        <p:spPr>
          <a:xfrm>
            <a:off x="1809749" y="6488700"/>
            <a:ext cx="8572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AEABAB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Quantum Machine Learning for Stock Market Prediction</a:t>
            </a: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49" descr="Ein Bild, das Text, Schrift, Screenshot, Grafiken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4200" y="10545"/>
            <a:ext cx="1364844" cy="714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9" descr="Ein Bild, das Schwarz, Dunkelheit enthält.&#10;&#10;Automatisch generierte Beschreibu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47226" y="278606"/>
            <a:ext cx="1130613" cy="408522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/>
              <a:t>24</a:t>
            </a:fld>
            <a:endParaRPr/>
          </a:p>
        </p:txBody>
      </p:sp>
      <p:sp>
        <p:nvSpPr>
          <p:cNvPr id="422" name="Google Shape;422;p49"/>
          <p:cNvSpPr txBox="1"/>
          <p:nvPr/>
        </p:nvSpPr>
        <p:spPr>
          <a:xfrm>
            <a:off x="146675" y="116175"/>
            <a:ext cx="8572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de-DE" sz="3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Resources</a:t>
            </a:r>
            <a:endParaRPr sz="35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49"/>
          <p:cNvSpPr txBox="1"/>
          <p:nvPr/>
        </p:nvSpPr>
        <p:spPr>
          <a:xfrm>
            <a:off x="171400" y="885275"/>
            <a:ext cx="11937600" cy="54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en-US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[1] Alpha Vantage API, https://</a:t>
            </a:r>
            <a:r>
              <a:rPr lang="en-US" sz="20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www.alphavantage.co</a:t>
            </a:r>
            <a:r>
              <a:rPr lang="en-US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/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[2] 2020, Samuel Yen-Chi Chen, </a:t>
            </a:r>
            <a:r>
              <a:rPr lang="de-DE" sz="20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Shinjae</a:t>
            </a: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Yoo, and Yao-Lung L. Fang. 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[3] Quantum </a:t>
            </a:r>
            <a:r>
              <a:rPr lang="de-DE" sz="20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recurrent</a:t>
            </a: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de-DE" sz="20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neural</a:t>
            </a: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de-DE" sz="20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networks</a:t>
            </a: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de-DE" sz="20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for</a:t>
            </a: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de-DE" sz="20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sequential</a:t>
            </a: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de-DE" sz="20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learning</a:t>
            </a: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, 2023, </a:t>
            </a:r>
            <a:r>
              <a:rPr lang="de-DE" sz="20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Yanan</a:t>
            </a: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Li, </a:t>
            </a:r>
            <a:r>
              <a:rPr lang="de-DE" sz="20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Zhimin</a:t>
            </a: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Wang, </a:t>
            </a:r>
            <a:r>
              <a:rPr lang="de-DE" sz="20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Rongbing</a:t>
            </a: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Han, </a:t>
            </a:r>
            <a:r>
              <a:rPr lang="de-DE" sz="20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Shangshang</a:t>
            </a: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Shi, </a:t>
            </a:r>
            <a:r>
              <a:rPr lang="de-DE" sz="20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Jiaxin</a:t>
            </a: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Li, </a:t>
            </a:r>
            <a:r>
              <a:rPr lang="de-DE" sz="20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Ruimin</a:t>
            </a: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Shang, </a:t>
            </a:r>
            <a:r>
              <a:rPr lang="de-DE" sz="20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Haiyong</a:t>
            </a: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Zheng, </a:t>
            </a:r>
            <a:r>
              <a:rPr lang="de-DE" sz="20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Guoqiang</a:t>
            </a: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Zhong, and </a:t>
            </a:r>
            <a:r>
              <a:rPr lang="de-DE" sz="20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Yongjian</a:t>
            </a: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de-DE" sz="20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Gu</a:t>
            </a: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.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[4] Quantum </a:t>
            </a:r>
            <a:r>
              <a:rPr lang="de-DE" sz="20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machine</a:t>
            </a: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de-DE" sz="20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learning</a:t>
            </a: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in </a:t>
            </a:r>
            <a:r>
              <a:rPr lang="de-DE" sz="20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finance</a:t>
            </a: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: Time </a:t>
            </a:r>
            <a:r>
              <a:rPr lang="de-DE" sz="20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series</a:t>
            </a: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de-DE" sz="20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forecasting</a:t>
            </a: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, 2022, Dimitrios </a:t>
            </a:r>
            <a:r>
              <a:rPr lang="de-DE" sz="20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Emmanoulopoulos</a:t>
            </a: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and Sofija </a:t>
            </a:r>
            <a:r>
              <a:rPr lang="de-DE" sz="20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Dimoska</a:t>
            </a: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.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[5] The potential </a:t>
            </a:r>
            <a:r>
              <a:rPr lang="de-DE" sz="20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of</a:t>
            </a: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de-DE" sz="20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quantum</a:t>
            </a: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de-DE" sz="20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techniques</a:t>
            </a: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de-DE" sz="20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for</a:t>
            </a: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stock </a:t>
            </a:r>
            <a:r>
              <a:rPr lang="de-DE" sz="20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price</a:t>
            </a: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de-DE" sz="20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prediction</a:t>
            </a: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, 2023, </a:t>
            </a:r>
            <a:r>
              <a:rPr lang="de-DE" sz="20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Naman</a:t>
            </a: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S, </a:t>
            </a:r>
            <a:r>
              <a:rPr lang="de-DE" sz="20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Gaurang</a:t>
            </a: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B, Neel S, and </a:t>
            </a:r>
            <a:r>
              <a:rPr lang="de-DE" sz="20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Aswath</a:t>
            </a: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de-DE" sz="20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Babu</a:t>
            </a: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H.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[6] </a:t>
            </a:r>
            <a:r>
              <a:rPr lang="de-DE" sz="20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Diederik</a:t>
            </a: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P. </a:t>
            </a:r>
            <a:r>
              <a:rPr lang="de-DE" sz="20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Kingma</a:t>
            </a: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and Jimmy Ba. Adam: A </a:t>
            </a:r>
            <a:r>
              <a:rPr lang="de-DE" sz="20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method</a:t>
            </a: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de-DE" sz="20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for</a:t>
            </a: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de-DE" sz="20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stochastic</a:t>
            </a: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de-DE" sz="20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optimization</a:t>
            </a: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, 2017.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[7] Adam </a:t>
            </a:r>
            <a:r>
              <a:rPr lang="de-DE" sz="20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Paszke</a:t>
            </a: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, </a:t>
            </a:r>
            <a:r>
              <a:rPr lang="de-DE" sz="20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et.al.Pytorch</a:t>
            </a: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: An imperative style, high-performance </a:t>
            </a:r>
            <a:r>
              <a:rPr lang="de-DE" sz="20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deep</a:t>
            </a: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de-DE" sz="20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learning</a:t>
            </a: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de-DE" sz="20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library</a:t>
            </a: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, 2019.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[8] </a:t>
            </a:r>
            <a:r>
              <a:rPr lang="de-DE" sz="20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Ville</a:t>
            </a: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de-DE" sz="20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Bergholm</a:t>
            </a: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de-DE" sz="20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et.al</a:t>
            </a: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. </a:t>
            </a:r>
            <a:r>
              <a:rPr lang="de-DE" sz="20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Pennylane</a:t>
            </a: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: </a:t>
            </a:r>
            <a:r>
              <a:rPr lang="de-DE" sz="20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Automatic</a:t>
            </a: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de-DE" sz="20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differentiation</a:t>
            </a: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de-DE" sz="20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of</a:t>
            </a: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hybrid </a:t>
            </a:r>
            <a:r>
              <a:rPr lang="de-DE" sz="20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quantum-classical</a:t>
            </a: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de-DE" sz="20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computations</a:t>
            </a: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, 2022.</a:t>
            </a:r>
          </a:p>
          <a:p>
            <a:pPr marL="342900" lvl="0" indent="-342900">
              <a:buFont typeface="Wingdings" pitchFamily="2" charset="2"/>
              <a:buChar char="q"/>
            </a:pP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[9] IBM. Quantum </a:t>
            </a:r>
            <a:r>
              <a:rPr lang="de-DE" sz="20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computing</a:t>
            </a: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. https://</a:t>
            </a:r>
            <a:r>
              <a:rPr lang="de-DE" sz="20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research.ibm.com</a:t>
            </a: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/ </a:t>
            </a:r>
            <a:r>
              <a:rPr lang="de-DE" sz="2000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quantum-computing</a:t>
            </a:r>
            <a:r>
              <a:rPr lang="de-DE" sz="20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, 2023.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 Light" panose="020F0302020204030204" pitchFamily="34" charset="0"/>
              <a:ea typeface="Calibri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2" name="Google Shape;221;p30">
            <a:extLst>
              <a:ext uri="{FF2B5EF4-FFF2-40B4-BE49-F238E27FC236}">
                <a16:creationId xmlns:a16="http://schemas.microsoft.com/office/drawing/2014/main" id="{B0849941-A807-432F-CA12-935E2D813E7A}"/>
              </a:ext>
            </a:extLst>
          </p:cNvPr>
          <p:cNvSpPr txBox="1"/>
          <p:nvPr/>
        </p:nvSpPr>
        <p:spPr>
          <a:xfrm>
            <a:off x="1809749" y="6488700"/>
            <a:ext cx="8572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AEABAB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Quantum Machine Learning for Stock Market Prediction</a:t>
            </a: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50" descr="Ein Bild, das Text, Schrift, Screenshot, Grafiken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4200" y="10545"/>
            <a:ext cx="1364844" cy="714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0" descr="Ein Bild, das Schwarz, Dunkelheit enthält.&#10;&#10;Automatisch generierte Beschreibu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47226" y="278606"/>
            <a:ext cx="1130613" cy="408522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/>
              <a:t>25</a:t>
            </a:fld>
            <a:endParaRPr/>
          </a:p>
        </p:txBody>
      </p:sp>
      <p:sp>
        <p:nvSpPr>
          <p:cNvPr id="432" name="Google Shape;432;p50"/>
          <p:cNvSpPr txBox="1"/>
          <p:nvPr/>
        </p:nvSpPr>
        <p:spPr>
          <a:xfrm>
            <a:off x="146675" y="116175"/>
            <a:ext cx="8572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de-DE" sz="3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Backup – 1 Day </a:t>
            </a:r>
            <a:r>
              <a:rPr lang="de-DE" sz="35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Prediction</a:t>
            </a:r>
            <a:r>
              <a:rPr lang="de-DE" sz="3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PM</a:t>
            </a:r>
            <a:endParaRPr sz="35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50"/>
          <p:cNvSpPr txBox="1"/>
          <p:nvPr/>
        </p:nvSpPr>
        <p:spPr>
          <a:xfrm>
            <a:off x="171400" y="885275"/>
            <a:ext cx="11937600" cy="54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21;p30">
            <a:extLst>
              <a:ext uri="{FF2B5EF4-FFF2-40B4-BE49-F238E27FC236}">
                <a16:creationId xmlns:a16="http://schemas.microsoft.com/office/drawing/2014/main" id="{EDBB0CE6-71BF-7AAE-CE05-EBD990F80B49}"/>
              </a:ext>
            </a:extLst>
          </p:cNvPr>
          <p:cNvSpPr txBox="1"/>
          <p:nvPr/>
        </p:nvSpPr>
        <p:spPr>
          <a:xfrm>
            <a:off x="1809749" y="6488700"/>
            <a:ext cx="8572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AEABAB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Quantum Machine Learning for Stock Market Prediction</a:t>
            </a:r>
          </a:p>
        </p:txBody>
      </p:sp>
      <p:pic>
        <p:nvPicPr>
          <p:cNvPr id="4" name="Picture 3" descr="A graph showing the price of a stock&#10;&#10;Description automatically generated with medium confidence">
            <a:extLst>
              <a:ext uri="{FF2B5EF4-FFF2-40B4-BE49-F238E27FC236}">
                <a16:creationId xmlns:a16="http://schemas.microsoft.com/office/drawing/2014/main" id="{8ECD95B1-A524-9D70-9843-B8FE84C9D0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799" y="958766"/>
            <a:ext cx="7772400" cy="532409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>
          <a:extLst>
            <a:ext uri="{FF2B5EF4-FFF2-40B4-BE49-F238E27FC236}">
              <a16:creationId xmlns:a16="http://schemas.microsoft.com/office/drawing/2014/main" id="{EF9A85BB-4BF2-0346-1CD6-A9C7B1E65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50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2D996317-CDE1-9802-6E5E-49EB83C6E12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4200" y="10545"/>
            <a:ext cx="1364844" cy="714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0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8EA05584-9D75-72B2-B8CB-00582AEA754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47226" y="278606"/>
            <a:ext cx="1130613" cy="408522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0">
            <a:extLst>
              <a:ext uri="{FF2B5EF4-FFF2-40B4-BE49-F238E27FC236}">
                <a16:creationId xmlns:a16="http://schemas.microsoft.com/office/drawing/2014/main" id="{2B9799B7-44C0-BF41-DA42-B49D4C0A05E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/>
              <a:t>26</a:t>
            </a:fld>
            <a:endParaRPr/>
          </a:p>
        </p:txBody>
      </p:sp>
      <p:sp>
        <p:nvSpPr>
          <p:cNvPr id="432" name="Google Shape;432;p50">
            <a:extLst>
              <a:ext uri="{FF2B5EF4-FFF2-40B4-BE49-F238E27FC236}">
                <a16:creationId xmlns:a16="http://schemas.microsoft.com/office/drawing/2014/main" id="{EC051588-5169-8DEC-D056-765049F23FD1}"/>
              </a:ext>
            </a:extLst>
          </p:cNvPr>
          <p:cNvSpPr txBox="1"/>
          <p:nvPr/>
        </p:nvSpPr>
        <p:spPr>
          <a:xfrm>
            <a:off x="146675" y="116175"/>
            <a:ext cx="8572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de-DE" sz="3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Backup – 1 Day </a:t>
            </a:r>
            <a:r>
              <a:rPr lang="de-DE" sz="35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Prediction</a:t>
            </a:r>
            <a:r>
              <a:rPr lang="de-DE" sz="3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NFLX</a:t>
            </a:r>
            <a:endParaRPr sz="35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50">
            <a:extLst>
              <a:ext uri="{FF2B5EF4-FFF2-40B4-BE49-F238E27FC236}">
                <a16:creationId xmlns:a16="http://schemas.microsoft.com/office/drawing/2014/main" id="{ECB0EC62-4299-6B6F-C1ED-FBF963A4B12D}"/>
              </a:ext>
            </a:extLst>
          </p:cNvPr>
          <p:cNvSpPr txBox="1"/>
          <p:nvPr/>
        </p:nvSpPr>
        <p:spPr>
          <a:xfrm>
            <a:off x="171400" y="885275"/>
            <a:ext cx="11937600" cy="54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21;p30">
            <a:extLst>
              <a:ext uri="{FF2B5EF4-FFF2-40B4-BE49-F238E27FC236}">
                <a16:creationId xmlns:a16="http://schemas.microsoft.com/office/drawing/2014/main" id="{73E283CA-930F-9976-5942-BDC438600732}"/>
              </a:ext>
            </a:extLst>
          </p:cNvPr>
          <p:cNvSpPr txBox="1"/>
          <p:nvPr/>
        </p:nvSpPr>
        <p:spPr>
          <a:xfrm>
            <a:off x="1809749" y="6488700"/>
            <a:ext cx="8572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AEABAB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Quantum Machine Learning for Stock Market Prediction</a:t>
            </a:r>
          </a:p>
        </p:txBody>
      </p:sp>
      <p:pic>
        <p:nvPicPr>
          <p:cNvPr id="5" name="Picture 4" descr="A graph showing the value of stock&#10;&#10;Description automatically generated with medium confidence">
            <a:extLst>
              <a:ext uri="{FF2B5EF4-FFF2-40B4-BE49-F238E27FC236}">
                <a16:creationId xmlns:a16="http://schemas.microsoft.com/office/drawing/2014/main" id="{90E7507A-C077-85F3-808E-996D734DF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4000" y="958766"/>
            <a:ext cx="7772400" cy="532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16120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>
          <a:extLst>
            <a:ext uri="{FF2B5EF4-FFF2-40B4-BE49-F238E27FC236}">
              <a16:creationId xmlns:a16="http://schemas.microsoft.com/office/drawing/2014/main" id="{83B913F5-070C-C094-D8D5-30A7D3899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50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CBDE5F85-9210-7699-C7D4-A06F035EFF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4200" y="10545"/>
            <a:ext cx="1364844" cy="714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0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F2FF13BA-C41F-A1CE-31F6-63D4A29BA40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47226" y="278606"/>
            <a:ext cx="1130613" cy="408522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0">
            <a:extLst>
              <a:ext uri="{FF2B5EF4-FFF2-40B4-BE49-F238E27FC236}">
                <a16:creationId xmlns:a16="http://schemas.microsoft.com/office/drawing/2014/main" id="{C861E89E-30E8-2734-2734-A9E942D6B30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/>
              <a:t>27</a:t>
            </a:fld>
            <a:endParaRPr/>
          </a:p>
        </p:txBody>
      </p:sp>
      <p:sp>
        <p:nvSpPr>
          <p:cNvPr id="432" name="Google Shape;432;p50">
            <a:extLst>
              <a:ext uri="{FF2B5EF4-FFF2-40B4-BE49-F238E27FC236}">
                <a16:creationId xmlns:a16="http://schemas.microsoft.com/office/drawing/2014/main" id="{545861F6-BFD0-ECBC-3B76-E20EFF9F50FD}"/>
              </a:ext>
            </a:extLst>
          </p:cNvPr>
          <p:cNvSpPr txBox="1"/>
          <p:nvPr/>
        </p:nvSpPr>
        <p:spPr>
          <a:xfrm>
            <a:off x="146675" y="116175"/>
            <a:ext cx="8572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de-DE" sz="3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Backup – 10 Day </a:t>
            </a:r>
            <a:r>
              <a:rPr lang="de-DE" sz="35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Prediction</a:t>
            </a:r>
            <a:r>
              <a:rPr lang="de-DE" sz="3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PM</a:t>
            </a:r>
            <a:endParaRPr sz="35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50">
            <a:extLst>
              <a:ext uri="{FF2B5EF4-FFF2-40B4-BE49-F238E27FC236}">
                <a16:creationId xmlns:a16="http://schemas.microsoft.com/office/drawing/2014/main" id="{684E992A-126B-ED69-2769-06C1C01EDE78}"/>
              </a:ext>
            </a:extLst>
          </p:cNvPr>
          <p:cNvSpPr txBox="1"/>
          <p:nvPr/>
        </p:nvSpPr>
        <p:spPr>
          <a:xfrm>
            <a:off x="171400" y="885275"/>
            <a:ext cx="11937600" cy="54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21;p30">
            <a:extLst>
              <a:ext uri="{FF2B5EF4-FFF2-40B4-BE49-F238E27FC236}">
                <a16:creationId xmlns:a16="http://schemas.microsoft.com/office/drawing/2014/main" id="{6A98C2C6-C936-45E6-B471-C13C28A6E9A1}"/>
              </a:ext>
            </a:extLst>
          </p:cNvPr>
          <p:cNvSpPr txBox="1"/>
          <p:nvPr/>
        </p:nvSpPr>
        <p:spPr>
          <a:xfrm>
            <a:off x="1809749" y="6488700"/>
            <a:ext cx="8572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AEABAB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Quantum Machine Learning for Stock Market Prediction</a:t>
            </a:r>
          </a:p>
        </p:txBody>
      </p:sp>
      <p:pic>
        <p:nvPicPr>
          <p:cNvPr id="4" name="Picture 3" descr="A diagram showing the results of a stock market&#10;&#10;Description automatically generated with medium confidence">
            <a:extLst>
              <a:ext uri="{FF2B5EF4-FFF2-40B4-BE49-F238E27FC236}">
                <a16:creationId xmlns:a16="http://schemas.microsoft.com/office/drawing/2014/main" id="{307CE64C-3909-01D2-DFA7-6860898264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799" y="1018250"/>
            <a:ext cx="7772400" cy="546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4156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309;p38">
            <a:extLst>
              <a:ext uri="{FF2B5EF4-FFF2-40B4-BE49-F238E27FC236}">
                <a16:creationId xmlns:a16="http://schemas.microsoft.com/office/drawing/2014/main" id="{65DB7108-71F7-B5BC-D22C-4810A37D274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087" r="18126"/>
          <a:stretch/>
        </p:blipFill>
        <p:spPr>
          <a:xfrm>
            <a:off x="6650548" y="3587411"/>
            <a:ext cx="1687820" cy="987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9" descr="Ein Bild, das Text, Schrift, Screenshot, Grafiken enthält.&#10;&#10;Automatisch generierte Beschreibu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44200" y="10545"/>
            <a:ext cx="1364844" cy="714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9" descr="Ein Bild, das Schwarz, Dunkelheit enthält.&#10;&#10;Automatisch generierte Beschreibu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47226" y="278606"/>
            <a:ext cx="1130613" cy="408522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/>
              <a:t>28</a:t>
            </a:fld>
            <a:endParaRPr/>
          </a:p>
        </p:txBody>
      </p:sp>
      <p:sp>
        <p:nvSpPr>
          <p:cNvPr id="422" name="Google Shape;422;p49"/>
          <p:cNvSpPr txBox="1"/>
          <p:nvPr/>
        </p:nvSpPr>
        <p:spPr>
          <a:xfrm>
            <a:off x="146675" y="116175"/>
            <a:ext cx="8572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de-DE" sz="3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Backup – IBM-Q</a:t>
            </a:r>
            <a:endParaRPr sz="35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21;p30">
            <a:extLst>
              <a:ext uri="{FF2B5EF4-FFF2-40B4-BE49-F238E27FC236}">
                <a16:creationId xmlns:a16="http://schemas.microsoft.com/office/drawing/2014/main" id="{B0849941-A807-432F-CA12-935E2D813E7A}"/>
              </a:ext>
            </a:extLst>
          </p:cNvPr>
          <p:cNvSpPr txBox="1"/>
          <p:nvPr/>
        </p:nvSpPr>
        <p:spPr>
          <a:xfrm>
            <a:off x="1809749" y="6488700"/>
            <a:ext cx="8572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AEABAB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Quantum Machine Learning for Stock Market Prediction</a:t>
            </a:r>
          </a:p>
        </p:txBody>
      </p:sp>
      <p:pic>
        <p:nvPicPr>
          <p:cNvPr id="3" name="Google Shape;309;p38">
            <a:extLst>
              <a:ext uri="{FF2B5EF4-FFF2-40B4-BE49-F238E27FC236}">
                <a16:creationId xmlns:a16="http://schemas.microsoft.com/office/drawing/2014/main" id="{0DFE8EEC-B3D1-1316-3803-4574E4077E3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087" r="18126"/>
          <a:stretch/>
        </p:blipFill>
        <p:spPr>
          <a:xfrm>
            <a:off x="6758627" y="1538538"/>
            <a:ext cx="1920317" cy="1324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08C3D0-C9B5-53D4-A774-DFB26C4833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966" y="1075622"/>
            <a:ext cx="4201111" cy="1667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A28870-AD27-C342-6FC5-766F038279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860" y="2834738"/>
            <a:ext cx="4239217" cy="1657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B80DF2-C044-CD30-C86F-8A9077226A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149" y="4704947"/>
            <a:ext cx="4210638" cy="17052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D86EE52-F6A7-FDE4-97FF-59EBD1243144}"/>
              </a:ext>
            </a:extLst>
          </p:cNvPr>
          <p:cNvSpPr/>
          <p:nvPr/>
        </p:nvSpPr>
        <p:spPr>
          <a:xfrm>
            <a:off x="527966" y="1075622"/>
            <a:ext cx="4288838" cy="166710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C826F3-9AB7-15DE-EDE5-58CDA1D4A466}"/>
              </a:ext>
            </a:extLst>
          </p:cNvPr>
          <p:cNvSpPr/>
          <p:nvPr/>
        </p:nvSpPr>
        <p:spPr>
          <a:xfrm>
            <a:off x="527966" y="2912219"/>
            <a:ext cx="4288838" cy="166710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6FB55-099A-22C0-7CD8-13A7CE41A1B3}"/>
              </a:ext>
            </a:extLst>
          </p:cNvPr>
          <p:cNvSpPr/>
          <p:nvPr/>
        </p:nvSpPr>
        <p:spPr>
          <a:xfrm>
            <a:off x="527966" y="4756666"/>
            <a:ext cx="4288838" cy="166710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DF10DC2-E43B-6838-9FEF-3307877CC68D}"/>
              </a:ext>
            </a:extLst>
          </p:cNvPr>
          <p:cNvCxnSpPr/>
          <p:nvPr/>
        </p:nvCxnSpPr>
        <p:spPr>
          <a:xfrm>
            <a:off x="597529" y="2625506"/>
            <a:ext cx="55226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D7F66FA-192F-0737-EFE9-52C1CC414659}"/>
              </a:ext>
            </a:extLst>
          </p:cNvPr>
          <p:cNvCxnSpPr/>
          <p:nvPr/>
        </p:nvCxnSpPr>
        <p:spPr>
          <a:xfrm>
            <a:off x="597529" y="4425636"/>
            <a:ext cx="55226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E9B5427-E382-75D8-F26D-CA2C46A69392}"/>
              </a:ext>
            </a:extLst>
          </p:cNvPr>
          <p:cNvCxnSpPr/>
          <p:nvPr/>
        </p:nvCxnSpPr>
        <p:spPr>
          <a:xfrm>
            <a:off x="597529" y="6283923"/>
            <a:ext cx="55226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6316A64-CA47-E434-2437-832B023F2405}"/>
              </a:ext>
            </a:extLst>
          </p:cNvPr>
          <p:cNvSpPr txBox="1"/>
          <p:nvPr/>
        </p:nvSpPr>
        <p:spPr>
          <a:xfrm>
            <a:off x="7072653" y="1139518"/>
            <a:ext cx="3920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It’s not efficient to use 127-qubit hardware to execute 4-qubit circuits</a:t>
            </a:r>
            <a:endParaRPr lang="en-DE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A85E20-5088-8E70-872D-F29A53E0305E}"/>
              </a:ext>
            </a:extLst>
          </p:cNvPr>
          <p:cNvSpPr txBox="1"/>
          <p:nvPr/>
        </p:nvSpPr>
        <p:spPr>
          <a:xfrm>
            <a:off x="6113736" y="3156048"/>
            <a:ext cx="950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2F85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Solution:</a:t>
            </a:r>
            <a:endParaRPr lang="en-DE" sz="1600" b="1" dirty="0">
              <a:solidFill>
                <a:srgbClr val="2F854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E2B7B9-B83E-451D-27B5-4B5EC3F70F22}"/>
              </a:ext>
            </a:extLst>
          </p:cNvPr>
          <p:cNvSpPr txBox="1"/>
          <p:nvPr/>
        </p:nvSpPr>
        <p:spPr>
          <a:xfrm>
            <a:off x="6113736" y="1215158"/>
            <a:ext cx="963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Problem:</a:t>
            </a:r>
            <a:endParaRPr lang="en-DE" sz="1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2F918C-7B1F-E0E1-E901-311712B9F8E4}"/>
              </a:ext>
            </a:extLst>
          </p:cNvPr>
          <p:cNvSpPr txBox="1"/>
          <p:nvPr/>
        </p:nvSpPr>
        <p:spPr>
          <a:xfrm>
            <a:off x="7031354" y="3077563"/>
            <a:ext cx="4765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Concatenate circuits for a batch of data points and execute it on a 127-qubit system:</a:t>
            </a:r>
            <a:endParaRPr lang="en-DE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5" name="Google Shape;309;p38">
            <a:extLst>
              <a:ext uri="{FF2B5EF4-FFF2-40B4-BE49-F238E27FC236}">
                <a16:creationId xmlns:a16="http://schemas.microsoft.com/office/drawing/2014/main" id="{23121619-2AA5-9C37-05A9-D53ADBB6299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087" t="12062" r="18126"/>
          <a:stretch/>
        </p:blipFill>
        <p:spPr>
          <a:xfrm>
            <a:off x="6650548" y="4402512"/>
            <a:ext cx="1687820" cy="868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309;p38">
            <a:extLst>
              <a:ext uri="{FF2B5EF4-FFF2-40B4-BE49-F238E27FC236}">
                <a16:creationId xmlns:a16="http://schemas.microsoft.com/office/drawing/2014/main" id="{956667CF-42C8-B6D6-5F15-B095DB39412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087" t="12062" r="18126"/>
          <a:stretch/>
        </p:blipFill>
        <p:spPr>
          <a:xfrm>
            <a:off x="6650548" y="5487788"/>
            <a:ext cx="1687820" cy="86856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91A856-A2B2-D59E-E5DF-83F7B9396C75}"/>
              </a:ext>
            </a:extLst>
          </p:cNvPr>
          <p:cNvSpPr txBox="1"/>
          <p:nvPr/>
        </p:nvSpPr>
        <p:spPr>
          <a:xfrm rot="16200000">
            <a:off x="7326647" y="516223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B50756D-B69F-65BA-FF18-C2D295730A21}"/>
                  </a:ext>
                </a:extLst>
              </p:cNvPr>
              <p:cNvSpPr txBox="1"/>
              <p:nvPr/>
            </p:nvSpPr>
            <p:spPr>
              <a:xfrm>
                <a:off x="6062802" y="3762311"/>
                <a:ext cx="40741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B50756D-B69F-65BA-FF18-C2D295730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802" y="3762311"/>
                <a:ext cx="407419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414622D-F276-6B44-89D4-8DC9DE0FB9DB}"/>
                  </a:ext>
                </a:extLst>
              </p:cNvPr>
              <p:cNvSpPr txBox="1"/>
              <p:nvPr/>
            </p:nvSpPr>
            <p:spPr>
              <a:xfrm>
                <a:off x="6041299" y="4482364"/>
                <a:ext cx="4115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414622D-F276-6B44-89D4-8DC9DE0FB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299" y="4482364"/>
                <a:ext cx="411588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654E681-BA08-17F1-3F64-7D7D8E8351A3}"/>
                  </a:ext>
                </a:extLst>
              </p:cNvPr>
              <p:cNvSpPr txBox="1"/>
              <p:nvPr/>
            </p:nvSpPr>
            <p:spPr>
              <a:xfrm>
                <a:off x="6017209" y="5581151"/>
                <a:ext cx="4827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654E681-BA08-17F1-3F64-7D7D8E835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209" y="5581151"/>
                <a:ext cx="482761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86B987D-1907-1E49-E662-071C5560256C}"/>
              </a:ext>
            </a:extLst>
          </p:cNvPr>
          <p:cNvCxnSpPr/>
          <p:nvPr/>
        </p:nvCxnSpPr>
        <p:spPr>
          <a:xfrm>
            <a:off x="6023047" y="4095486"/>
            <a:ext cx="4869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87BDBA7-5295-83A3-5A8A-DDB62055D9F9}"/>
              </a:ext>
            </a:extLst>
          </p:cNvPr>
          <p:cNvCxnSpPr/>
          <p:nvPr/>
        </p:nvCxnSpPr>
        <p:spPr>
          <a:xfrm>
            <a:off x="6013040" y="4801005"/>
            <a:ext cx="4869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D03EDAB-BDFB-BAC1-EA43-8A6B85219B63}"/>
              </a:ext>
            </a:extLst>
          </p:cNvPr>
          <p:cNvCxnSpPr/>
          <p:nvPr/>
        </p:nvCxnSpPr>
        <p:spPr>
          <a:xfrm>
            <a:off x="6024537" y="5888928"/>
            <a:ext cx="4869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B3EECE5-D64B-ED7D-5D78-CD2FD1809813}"/>
              </a:ext>
            </a:extLst>
          </p:cNvPr>
          <p:cNvCxnSpPr/>
          <p:nvPr/>
        </p:nvCxnSpPr>
        <p:spPr>
          <a:xfrm>
            <a:off x="8457667" y="4003442"/>
            <a:ext cx="4869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CD2676D-239B-2DDD-9B52-67259F0231C4}"/>
              </a:ext>
            </a:extLst>
          </p:cNvPr>
          <p:cNvCxnSpPr/>
          <p:nvPr/>
        </p:nvCxnSpPr>
        <p:spPr>
          <a:xfrm>
            <a:off x="8484769" y="4669860"/>
            <a:ext cx="4869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BE05181-D46D-55F6-63BE-7A9338C76F54}"/>
              </a:ext>
            </a:extLst>
          </p:cNvPr>
          <p:cNvCxnSpPr/>
          <p:nvPr/>
        </p:nvCxnSpPr>
        <p:spPr>
          <a:xfrm>
            <a:off x="8484769" y="5814135"/>
            <a:ext cx="4869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7ED207D-3684-3E5C-D306-F8C58CF86741}"/>
                  </a:ext>
                </a:extLst>
              </p:cNvPr>
              <p:cNvSpPr txBox="1"/>
              <p:nvPr/>
            </p:nvSpPr>
            <p:spPr>
              <a:xfrm>
                <a:off x="6149559" y="1820658"/>
                <a:ext cx="40741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7ED207D-3684-3E5C-D306-F8C58CF86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559" y="1820658"/>
                <a:ext cx="407419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932907F-2B56-16DD-2ED6-881C7ECB4486}"/>
              </a:ext>
            </a:extLst>
          </p:cNvPr>
          <p:cNvCxnSpPr/>
          <p:nvPr/>
        </p:nvCxnSpPr>
        <p:spPr>
          <a:xfrm>
            <a:off x="6109804" y="2153833"/>
            <a:ext cx="4869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3AF35C0A-B5AE-3A06-5624-904277C801E8}"/>
              </a:ext>
            </a:extLst>
          </p:cNvPr>
          <p:cNvSpPr/>
          <p:nvPr/>
        </p:nvSpPr>
        <p:spPr>
          <a:xfrm>
            <a:off x="5739897" y="2987712"/>
            <a:ext cx="6056623" cy="3441042"/>
          </a:xfrm>
          <a:prstGeom prst="rect">
            <a:avLst/>
          </a:prstGeom>
          <a:noFill/>
          <a:ln w="19050"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DEA4EC7-B5F6-D0CD-6066-8FA8DE65CB28}"/>
              </a:ext>
            </a:extLst>
          </p:cNvPr>
          <p:cNvSpPr/>
          <p:nvPr/>
        </p:nvSpPr>
        <p:spPr>
          <a:xfrm>
            <a:off x="5739898" y="1084859"/>
            <a:ext cx="6065134" cy="172860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4C7DBF6-F652-F07F-65E7-E7844A5A3B42}"/>
                  </a:ext>
                </a:extLst>
              </p:cNvPr>
              <p:cNvSpPr txBox="1"/>
              <p:nvPr/>
            </p:nvSpPr>
            <p:spPr>
              <a:xfrm>
                <a:off x="9045658" y="3832528"/>
                <a:ext cx="58419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4C7DBF6-F652-F07F-65E7-E7844A5A3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658" y="3832528"/>
                <a:ext cx="584199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78A3A94-CD82-7F40-7763-B8437A7CB574}"/>
                  </a:ext>
                </a:extLst>
              </p:cNvPr>
              <p:cNvSpPr txBox="1"/>
              <p:nvPr/>
            </p:nvSpPr>
            <p:spPr>
              <a:xfrm>
                <a:off x="9045658" y="4499389"/>
                <a:ext cx="5883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78A3A94-CD82-7F40-7763-B8437A7CB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658" y="4499389"/>
                <a:ext cx="588366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91ABD32-1D53-9A71-0C0D-3151CFF371C7}"/>
                  </a:ext>
                </a:extLst>
              </p:cNvPr>
              <p:cNvSpPr txBox="1"/>
              <p:nvPr/>
            </p:nvSpPr>
            <p:spPr>
              <a:xfrm>
                <a:off x="9045658" y="5627917"/>
                <a:ext cx="659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91ABD32-1D53-9A71-0C0D-3151CFF37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658" y="5627917"/>
                <a:ext cx="659540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E44AB56-534B-7F1D-4D95-C5B698B554DB}"/>
              </a:ext>
            </a:extLst>
          </p:cNvPr>
          <p:cNvCxnSpPr/>
          <p:nvPr/>
        </p:nvCxnSpPr>
        <p:spPr>
          <a:xfrm>
            <a:off x="8881256" y="2136998"/>
            <a:ext cx="4869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CE705BE-2D0B-CCD1-5B65-ED3912468559}"/>
                  </a:ext>
                </a:extLst>
              </p:cNvPr>
              <p:cNvSpPr txBox="1"/>
              <p:nvPr/>
            </p:nvSpPr>
            <p:spPr>
              <a:xfrm>
                <a:off x="9469247" y="1966084"/>
                <a:ext cx="58419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CE705BE-2D0B-CCD1-5B65-ED39124685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9247" y="1966084"/>
                <a:ext cx="584199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4">
          <a:extLst>
            <a:ext uri="{FF2B5EF4-FFF2-40B4-BE49-F238E27FC236}">
              <a16:creationId xmlns:a16="http://schemas.microsoft.com/office/drawing/2014/main" id="{CC5B8761-6F6A-4650-69A6-B022F53B7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7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C405332A-2C6C-5D6D-0B87-90754A99EF0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4200" y="10545"/>
            <a:ext cx="1364844" cy="714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7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4AA5E04E-7AED-9F12-645A-309F34368EB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47226" y="278606"/>
            <a:ext cx="1130613" cy="408522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7">
            <a:extLst>
              <a:ext uri="{FF2B5EF4-FFF2-40B4-BE49-F238E27FC236}">
                <a16:creationId xmlns:a16="http://schemas.microsoft.com/office/drawing/2014/main" id="{2C1AB309-AEDE-C412-D40C-C352FCD4087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sp>
        <p:nvSpPr>
          <p:cNvPr id="188" name="Google Shape;188;p27">
            <a:extLst>
              <a:ext uri="{FF2B5EF4-FFF2-40B4-BE49-F238E27FC236}">
                <a16:creationId xmlns:a16="http://schemas.microsoft.com/office/drawing/2014/main" id="{CC13C3FC-EAD3-ADA5-2DEC-21BAEF091D17}"/>
              </a:ext>
            </a:extLst>
          </p:cNvPr>
          <p:cNvSpPr txBox="1"/>
          <p:nvPr/>
        </p:nvSpPr>
        <p:spPr>
          <a:xfrm>
            <a:off x="146675" y="116175"/>
            <a:ext cx="8572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3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History of Stock Market Prediction</a:t>
            </a:r>
            <a:endParaRPr lang="en-US" sz="35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C6E8EE8D-1B0E-873C-A646-46E5E32452E1}"/>
              </a:ext>
            </a:extLst>
          </p:cNvPr>
          <p:cNvSpPr/>
          <p:nvPr/>
        </p:nvSpPr>
        <p:spPr>
          <a:xfrm>
            <a:off x="9427509" y="3213730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02894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7" name="!!C4">
            <a:extLst>
              <a:ext uri="{FF2B5EF4-FFF2-40B4-BE49-F238E27FC236}">
                <a16:creationId xmlns:a16="http://schemas.microsoft.com/office/drawing/2014/main" id="{93B35F25-E8F2-A5B7-3D2E-855F560C8513}"/>
              </a:ext>
            </a:extLst>
          </p:cNvPr>
          <p:cNvSpPr/>
          <p:nvPr/>
        </p:nvSpPr>
        <p:spPr>
          <a:xfrm>
            <a:off x="7280181" y="3213730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D163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8" name="!!C3">
            <a:extLst>
              <a:ext uri="{FF2B5EF4-FFF2-40B4-BE49-F238E27FC236}">
                <a16:creationId xmlns:a16="http://schemas.microsoft.com/office/drawing/2014/main" id="{01A5C86A-2D26-2ABE-01D6-41C3A097AC75}"/>
              </a:ext>
            </a:extLst>
          </p:cNvPr>
          <p:cNvSpPr/>
          <p:nvPr/>
        </p:nvSpPr>
        <p:spPr>
          <a:xfrm>
            <a:off x="5132854" y="3213730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004D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9" name="!!C2">
            <a:extLst>
              <a:ext uri="{FF2B5EF4-FFF2-40B4-BE49-F238E27FC236}">
                <a16:creationId xmlns:a16="http://schemas.microsoft.com/office/drawing/2014/main" id="{E934EEC3-4E43-3065-8EBC-8CDF24D33610}"/>
              </a:ext>
            </a:extLst>
          </p:cNvPr>
          <p:cNvSpPr/>
          <p:nvPr/>
        </p:nvSpPr>
        <p:spPr>
          <a:xfrm>
            <a:off x="2985527" y="3213730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008C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10" name="!!C1">
            <a:extLst>
              <a:ext uri="{FF2B5EF4-FFF2-40B4-BE49-F238E27FC236}">
                <a16:creationId xmlns:a16="http://schemas.microsoft.com/office/drawing/2014/main" id="{6C98CC5C-CC71-4F58-5DDB-1916BE9191FD}"/>
              </a:ext>
            </a:extLst>
          </p:cNvPr>
          <p:cNvSpPr/>
          <p:nvPr/>
        </p:nvSpPr>
        <p:spPr>
          <a:xfrm>
            <a:off x="838200" y="3213730"/>
            <a:ext cx="1926291" cy="1027506"/>
          </a:xfrm>
          <a:prstGeom prst="chevron">
            <a:avLst>
              <a:gd name="adj" fmla="val 32674"/>
            </a:avLst>
          </a:prstGeom>
          <a:solidFill>
            <a:schemeClr val="bg1"/>
          </a:solidFill>
          <a:ln w="28575">
            <a:solidFill>
              <a:srgbClr val="8C00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AD167B2-5E07-1F35-7999-2C7AC1AC76BA}"/>
              </a:ext>
            </a:extLst>
          </p:cNvPr>
          <p:cNvGrpSpPr/>
          <p:nvPr/>
        </p:nvGrpSpPr>
        <p:grpSpPr>
          <a:xfrm>
            <a:off x="3558909" y="3333291"/>
            <a:ext cx="832184" cy="773788"/>
            <a:chOff x="6706730" y="3982353"/>
            <a:chExt cx="1101265" cy="1023987"/>
          </a:xfrm>
          <a:solidFill>
            <a:srgbClr val="008C8B"/>
          </a:solidFill>
        </p:grpSpPr>
        <p:pic>
          <p:nvPicPr>
            <p:cNvPr id="13" name="Graphic 12" descr="Gears with solid fill">
              <a:extLst>
                <a:ext uri="{FF2B5EF4-FFF2-40B4-BE49-F238E27FC236}">
                  <a16:creationId xmlns:a16="http://schemas.microsoft.com/office/drawing/2014/main" id="{659D43B3-DBD8-F034-7EAC-C4EB590B0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06730" y="3982353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Disk with solid fill">
              <a:extLst>
                <a:ext uri="{FF2B5EF4-FFF2-40B4-BE49-F238E27FC236}">
                  <a16:creationId xmlns:a16="http://schemas.microsoft.com/office/drawing/2014/main" id="{92AC300D-1C0C-AEEB-A82C-6AF6D9E71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41208" y="4439553"/>
              <a:ext cx="566787" cy="566787"/>
            </a:xfrm>
            <a:prstGeom prst="rect">
              <a:avLst/>
            </a:prstGeom>
          </p:spPr>
        </p:pic>
      </p:grpSp>
      <p:grpSp>
        <p:nvGrpSpPr>
          <p:cNvPr id="17" name="Group 6">
            <a:extLst>
              <a:ext uri="{FF2B5EF4-FFF2-40B4-BE49-F238E27FC236}">
                <a16:creationId xmlns:a16="http://schemas.microsoft.com/office/drawing/2014/main" id="{C419764A-B304-2D6F-87C8-EE41EF55135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13277" y="3324405"/>
            <a:ext cx="816467" cy="844093"/>
            <a:chOff x="885" y="1456"/>
            <a:chExt cx="798" cy="825"/>
          </a:xfrm>
          <a:solidFill>
            <a:srgbClr val="004D93"/>
          </a:solidFill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2A703147-846E-36E6-90DD-B95D2AD6B6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7" y="1653"/>
              <a:ext cx="477" cy="628"/>
            </a:xfrm>
            <a:custGeom>
              <a:avLst/>
              <a:gdLst>
                <a:gd name="T0" fmla="*/ 77 w 1155"/>
                <a:gd name="T1" fmla="*/ 1033 h 1522"/>
                <a:gd name="T2" fmla="*/ 77 w 1155"/>
                <a:gd name="T3" fmla="*/ 1407 h 1522"/>
                <a:gd name="T4" fmla="*/ 88 w 1155"/>
                <a:gd name="T5" fmla="*/ 1433 h 1522"/>
                <a:gd name="T6" fmla="*/ 90 w 1155"/>
                <a:gd name="T7" fmla="*/ 1503 h 1522"/>
                <a:gd name="T8" fmla="*/ 20 w 1155"/>
                <a:gd name="T9" fmla="*/ 1503 h 1522"/>
                <a:gd name="T10" fmla="*/ 22 w 1155"/>
                <a:gd name="T11" fmla="*/ 1433 h 1522"/>
                <a:gd name="T12" fmla="*/ 34 w 1155"/>
                <a:gd name="T13" fmla="*/ 1404 h 1522"/>
                <a:gd name="T14" fmla="*/ 33 w 1155"/>
                <a:gd name="T15" fmla="*/ 644 h 1522"/>
                <a:gd name="T16" fmla="*/ 47 w 1155"/>
                <a:gd name="T17" fmla="*/ 611 h 1522"/>
                <a:gd name="T18" fmla="*/ 223 w 1155"/>
                <a:gd name="T19" fmla="*/ 434 h 1522"/>
                <a:gd name="T20" fmla="*/ 251 w 1155"/>
                <a:gd name="T21" fmla="*/ 423 h 1522"/>
                <a:gd name="T22" fmla="*/ 683 w 1155"/>
                <a:gd name="T23" fmla="*/ 423 h 1522"/>
                <a:gd name="T24" fmla="*/ 714 w 1155"/>
                <a:gd name="T25" fmla="*/ 410 h 1522"/>
                <a:gd name="T26" fmla="*/ 1047 w 1155"/>
                <a:gd name="T27" fmla="*/ 78 h 1522"/>
                <a:gd name="T28" fmla="*/ 1057 w 1155"/>
                <a:gd name="T29" fmla="*/ 52 h 1522"/>
                <a:gd name="T30" fmla="*/ 1106 w 1155"/>
                <a:gd name="T31" fmla="*/ 0 h 1522"/>
                <a:gd name="T32" fmla="*/ 1154 w 1155"/>
                <a:gd name="T33" fmla="*/ 51 h 1522"/>
                <a:gd name="T34" fmla="*/ 1102 w 1155"/>
                <a:gd name="T35" fmla="*/ 99 h 1522"/>
                <a:gd name="T36" fmla="*/ 1077 w 1155"/>
                <a:gd name="T37" fmla="*/ 109 h 1522"/>
                <a:gd name="T38" fmla="*/ 735 w 1155"/>
                <a:gd name="T39" fmla="*/ 452 h 1522"/>
                <a:gd name="T40" fmla="*/ 699 w 1155"/>
                <a:gd name="T41" fmla="*/ 467 h 1522"/>
                <a:gd name="T42" fmla="*/ 273 w 1155"/>
                <a:gd name="T43" fmla="*/ 467 h 1522"/>
                <a:gd name="T44" fmla="*/ 238 w 1155"/>
                <a:gd name="T45" fmla="*/ 481 h 1522"/>
                <a:gd name="T46" fmla="*/ 91 w 1155"/>
                <a:gd name="T47" fmla="*/ 628 h 1522"/>
                <a:gd name="T48" fmla="*/ 77 w 1155"/>
                <a:gd name="T49" fmla="*/ 663 h 1522"/>
                <a:gd name="T50" fmla="*/ 77 w 1155"/>
                <a:gd name="T51" fmla="*/ 1033 h 1522"/>
                <a:gd name="T52" fmla="*/ 1101 w 1155"/>
                <a:gd name="T53" fmla="*/ 69 h 1522"/>
                <a:gd name="T54" fmla="*/ 1124 w 1155"/>
                <a:gd name="T55" fmla="*/ 51 h 1522"/>
                <a:gd name="T56" fmla="*/ 1104 w 1155"/>
                <a:gd name="T57" fmla="*/ 31 h 1522"/>
                <a:gd name="T58" fmla="*/ 1086 w 1155"/>
                <a:gd name="T59" fmla="*/ 51 h 1522"/>
                <a:gd name="T60" fmla="*/ 1101 w 1155"/>
                <a:gd name="T61" fmla="*/ 69 h 1522"/>
                <a:gd name="T62" fmla="*/ 74 w 1155"/>
                <a:gd name="T63" fmla="*/ 1468 h 1522"/>
                <a:gd name="T64" fmla="*/ 56 w 1155"/>
                <a:gd name="T65" fmla="*/ 1449 h 1522"/>
                <a:gd name="T66" fmla="*/ 36 w 1155"/>
                <a:gd name="T67" fmla="*/ 1469 h 1522"/>
                <a:gd name="T68" fmla="*/ 55 w 1155"/>
                <a:gd name="T69" fmla="*/ 1487 h 1522"/>
                <a:gd name="T70" fmla="*/ 74 w 1155"/>
                <a:gd name="T71" fmla="*/ 1468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55" h="1522">
                  <a:moveTo>
                    <a:pt x="77" y="1033"/>
                  </a:moveTo>
                  <a:cubicBezTo>
                    <a:pt x="77" y="1158"/>
                    <a:pt x="77" y="1282"/>
                    <a:pt x="77" y="1407"/>
                  </a:cubicBezTo>
                  <a:cubicBezTo>
                    <a:pt x="77" y="1417"/>
                    <a:pt x="79" y="1425"/>
                    <a:pt x="88" y="1433"/>
                  </a:cubicBezTo>
                  <a:cubicBezTo>
                    <a:pt x="110" y="1452"/>
                    <a:pt x="110" y="1483"/>
                    <a:pt x="90" y="1503"/>
                  </a:cubicBezTo>
                  <a:cubicBezTo>
                    <a:pt x="70" y="1522"/>
                    <a:pt x="38" y="1522"/>
                    <a:pt x="20" y="1503"/>
                  </a:cubicBezTo>
                  <a:cubicBezTo>
                    <a:pt x="0" y="1483"/>
                    <a:pt x="0" y="1451"/>
                    <a:pt x="22" y="1433"/>
                  </a:cubicBezTo>
                  <a:cubicBezTo>
                    <a:pt x="32" y="1424"/>
                    <a:pt x="34" y="1416"/>
                    <a:pt x="34" y="1404"/>
                  </a:cubicBezTo>
                  <a:cubicBezTo>
                    <a:pt x="33" y="1151"/>
                    <a:pt x="34" y="897"/>
                    <a:pt x="33" y="644"/>
                  </a:cubicBezTo>
                  <a:cubicBezTo>
                    <a:pt x="33" y="630"/>
                    <a:pt x="37" y="621"/>
                    <a:pt x="47" y="611"/>
                  </a:cubicBezTo>
                  <a:cubicBezTo>
                    <a:pt x="106" y="553"/>
                    <a:pt x="165" y="494"/>
                    <a:pt x="223" y="434"/>
                  </a:cubicBezTo>
                  <a:cubicBezTo>
                    <a:pt x="232" y="426"/>
                    <a:pt x="240" y="423"/>
                    <a:pt x="251" y="423"/>
                  </a:cubicBezTo>
                  <a:cubicBezTo>
                    <a:pt x="395" y="423"/>
                    <a:pt x="539" y="423"/>
                    <a:pt x="683" y="423"/>
                  </a:cubicBezTo>
                  <a:cubicBezTo>
                    <a:pt x="696" y="424"/>
                    <a:pt x="705" y="419"/>
                    <a:pt x="714" y="410"/>
                  </a:cubicBezTo>
                  <a:cubicBezTo>
                    <a:pt x="825" y="299"/>
                    <a:pt x="936" y="189"/>
                    <a:pt x="1047" y="78"/>
                  </a:cubicBezTo>
                  <a:cubicBezTo>
                    <a:pt x="1054" y="71"/>
                    <a:pt x="1058" y="64"/>
                    <a:pt x="1057" y="52"/>
                  </a:cubicBezTo>
                  <a:cubicBezTo>
                    <a:pt x="1055" y="23"/>
                    <a:pt x="1078" y="0"/>
                    <a:pt x="1106" y="0"/>
                  </a:cubicBezTo>
                  <a:cubicBezTo>
                    <a:pt x="1133" y="1"/>
                    <a:pt x="1155" y="23"/>
                    <a:pt x="1154" y="51"/>
                  </a:cubicBezTo>
                  <a:cubicBezTo>
                    <a:pt x="1154" y="79"/>
                    <a:pt x="1131" y="102"/>
                    <a:pt x="1102" y="99"/>
                  </a:cubicBezTo>
                  <a:cubicBezTo>
                    <a:pt x="1090" y="97"/>
                    <a:pt x="1084" y="102"/>
                    <a:pt x="1077" y="109"/>
                  </a:cubicBezTo>
                  <a:cubicBezTo>
                    <a:pt x="963" y="224"/>
                    <a:pt x="849" y="337"/>
                    <a:pt x="735" y="452"/>
                  </a:cubicBezTo>
                  <a:cubicBezTo>
                    <a:pt x="724" y="463"/>
                    <a:pt x="714" y="467"/>
                    <a:pt x="699" y="467"/>
                  </a:cubicBezTo>
                  <a:cubicBezTo>
                    <a:pt x="557" y="467"/>
                    <a:pt x="415" y="467"/>
                    <a:pt x="273" y="467"/>
                  </a:cubicBezTo>
                  <a:cubicBezTo>
                    <a:pt x="258" y="467"/>
                    <a:pt x="248" y="471"/>
                    <a:pt x="238" y="481"/>
                  </a:cubicBezTo>
                  <a:cubicBezTo>
                    <a:pt x="189" y="531"/>
                    <a:pt x="141" y="580"/>
                    <a:pt x="91" y="628"/>
                  </a:cubicBezTo>
                  <a:cubicBezTo>
                    <a:pt x="80" y="639"/>
                    <a:pt x="77" y="649"/>
                    <a:pt x="77" y="663"/>
                  </a:cubicBezTo>
                  <a:cubicBezTo>
                    <a:pt x="77" y="786"/>
                    <a:pt x="77" y="910"/>
                    <a:pt x="77" y="1033"/>
                  </a:cubicBezTo>
                  <a:close/>
                  <a:moveTo>
                    <a:pt x="1101" y="69"/>
                  </a:moveTo>
                  <a:cubicBezTo>
                    <a:pt x="1117" y="69"/>
                    <a:pt x="1124" y="62"/>
                    <a:pt x="1124" y="51"/>
                  </a:cubicBezTo>
                  <a:cubicBezTo>
                    <a:pt x="1125" y="39"/>
                    <a:pt x="1117" y="31"/>
                    <a:pt x="1104" y="31"/>
                  </a:cubicBezTo>
                  <a:cubicBezTo>
                    <a:pt x="1092" y="32"/>
                    <a:pt x="1086" y="39"/>
                    <a:pt x="1086" y="51"/>
                  </a:cubicBezTo>
                  <a:cubicBezTo>
                    <a:pt x="1087" y="62"/>
                    <a:pt x="1092" y="69"/>
                    <a:pt x="1101" y="69"/>
                  </a:cubicBezTo>
                  <a:close/>
                  <a:moveTo>
                    <a:pt x="74" y="1468"/>
                  </a:moveTo>
                  <a:cubicBezTo>
                    <a:pt x="73" y="1457"/>
                    <a:pt x="66" y="1449"/>
                    <a:pt x="56" y="1449"/>
                  </a:cubicBezTo>
                  <a:cubicBezTo>
                    <a:pt x="45" y="1448"/>
                    <a:pt x="36" y="1456"/>
                    <a:pt x="36" y="1469"/>
                  </a:cubicBezTo>
                  <a:cubicBezTo>
                    <a:pt x="37" y="1480"/>
                    <a:pt x="44" y="1488"/>
                    <a:pt x="55" y="1487"/>
                  </a:cubicBezTo>
                  <a:cubicBezTo>
                    <a:pt x="67" y="1487"/>
                    <a:pt x="73" y="1480"/>
                    <a:pt x="74" y="14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7BD4AACD-C8A0-2025-A149-2444787862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2" y="1501"/>
              <a:ext cx="331" cy="654"/>
            </a:xfrm>
            <a:custGeom>
              <a:avLst/>
              <a:gdLst>
                <a:gd name="T0" fmla="*/ 77 w 803"/>
                <a:gd name="T1" fmla="*/ 1196 h 1587"/>
                <a:gd name="T2" fmla="*/ 76 w 803"/>
                <a:gd name="T3" fmla="*/ 1470 h 1587"/>
                <a:gd name="T4" fmla="*/ 88 w 803"/>
                <a:gd name="T5" fmla="*/ 1497 h 1587"/>
                <a:gd name="T6" fmla="*/ 90 w 803"/>
                <a:gd name="T7" fmla="*/ 1566 h 1587"/>
                <a:gd name="T8" fmla="*/ 19 w 803"/>
                <a:gd name="T9" fmla="*/ 1566 h 1587"/>
                <a:gd name="T10" fmla="*/ 22 w 803"/>
                <a:gd name="T11" fmla="*/ 1496 h 1587"/>
                <a:gd name="T12" fmla="*/ 33 w 803"/>
                <a:gd name="T13" fmla="*/ 1469 h 1587"/>
                <a:gd name="T14" fmla="*/ 32 w 803"/>
                <a:gd name="T15" fmla="*/ 904 h 1587"/>
                <a:gd name="T16" fmla="*/ 46 w 803"/>
                <a:gd name="T17" fmla="*/ 871 h 1587"/>
                <a:gd name="T18" fmla="*/ 284 w 803"/>
                <a:gd name="T19" fmla="*/ 633 h 1587"/>
                <a:gd name="T20" fmla="*/ 313 w 803"/>
                <a:gd name="T21" fmla="*/ 621 h 1587"/>
                <a:gd name="T22" fmla="*/ 569 w 803"/>
                <a:gd name="T23" fmla="*/ 622 h 1587"/>
                <a:gd name="T24" fmla="*/ 597 w 803"/>
                <a:gd name="T25" fmla="*/ 610 h 1587"/>
                <a:gd name="T26" fmla="*/ 715 w 803"/>
                <a:gd name="T27" fmla="*/ 497 h 1587"/>
                <a:gd name="T28" fmla="*/ 725 w 803"/>
                <a:gd name="T29" fmla="*/ 472 h 1587"/>
                <a:gd name="T30" fmla="*/ 725 w 803"/>
                <a:gd name="T31" fmla="*/ 113 h 1587"/>
                <a:gd name="T32" fmla="*/ 716 w 803"/>
                <a:gd name="T33" fmla="*/ 91 h 1587"/>
                <a:gd name="T34" fmla="*/ 712 w 803"/>
                <a:gd name="T35" fmla="*/ 20 h 1587"/>
                <a:gd name="T36" fmla="*/ 783 w 803"/>
                <a:gd name="T37" fmla="*/ 20 h 1587"/>
                <a:gd name="T38" fmla="*/ 779 w 803"/>
                <a:gd name="T39" fmla="*/ 91 h 1587"/>
                <a:gd name="T40" fmla="*/ 769 w 803"/>
                <a:gd name="T41" fmla="*/ 115 h 1587"/>
                <a:gd name="T42" fmla="*/ 769 w 803"/>
                <a:gd name="T43" fmla="*/ 489 h 1587"/>
                <a:gd name="T44" fmla="*/ 758 w 803"/>
                <a:gd name="T45" fmla="*/ 516 h 1587"/>
                <a:gd name="T46" fmla="*/ 614 w 803"/>
                <a:gd name="T47" fmla="*/ 655 h 1587"/>
                <a:gd name="T48" fmla="*/ 588 w 803"/>
                <a:gd name="T49" fmla="*/ 665 h 1587"/>
                <a:gd name="T50" fmla="*/ 332 w 803"/>
                <a:gd name="T51" fmla="*/ 665 h 1587"/>
                <a:gd name="T52" fmla="*/ 302 w 803"/>
                <a:gd name="T53" fmla="*/ 677 h 1587"/>
                <a:gd name="T54" fmla="*/ 89 w 803"/>
                <a:gd name="T55" fmla="*/ 890 h 1587"/>
                <a:gd name="T56" fmla="*/ 76 w 803"/>
                <a:gd name="T57" fmla="*/ 920 h 1587"/>
                <a:gd name="T58" fmla="*/ 77 w 803"/>
                <a:gd name="T59" fmla="*/ 1196 h 1587"/>
                <a:gd name="T60" fmla="*/ 746 w 803"/>
                <a:gd name="T61" fmla="*/ 34 h 1587"/>
                <a:gd name="T62" fmla="*/ 729 w 803"/>
                <a:gd name="T63" fmla="*/ 53 h 1587"/>
                <a:gd name="T64" fmla="*/ 748 w 803"/>
                <a:gd name="T65" fmla="*/ 73 h 1587"/>
                <a:gd name="T66" fmla="*/ 766 w 803"/>
                <a:gd name="T67" fmla="*/ 54 h 1587"/>
                <a:gd name="T68" fmla="*/ 746 w 803"/>
                <a:gd name="T69" fmla="*/ 34 h 1587"/>
                <a:gd name="T70" fmla="*/ 55 w 803"/>
                <a:gd name="T71" fmla="*/ 1551 h 1587"/>
                <a:gd name="T72" fmla="*/ 73 w 803"/>
                <a:gd name="T73" fmla="*/ 1532 h 1587"/>
                <a:gd name="T74" fmla="*/ 55 w 803"/>
                <a:gd name="T75" fmla="*/ 1512 h 1587"/>
                <a:gd name="T76" fmla="*/ 36 w 803"/>
                <a:gd name="T77" fmla="*/ 1532 h 1587"/>
                <a:gd name="T78" fmla="*/ 55 w 803"/>
                <a:gd name="T79" fmla="*/ 1551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3" h="1587">
                  <a:moveTo>
                    <a:pt x="77" y="1196"/>
                  </a:moveTo>
                  <a:cubicBezTo>
                    <a:pt x="77" y="1287"/>
                    <a:pt x="77" y="1378"/>
                    <a:pt x="76" y="1470"/>
                  </a:cubicBezTo>
                  <a:cubicBezTo>
                    <a:pt x="76" y="1481"/>
                    <a:pt x="79" y="1489"/>
                    <a:pt x="88" y="1497"/>
                  </a:cubicBezTo>
                  <a:cubicBezTo>
                    <a:pt x="109" y="1515"/>
                    <a:pt x="109" y="1546"/>
                    <a:pt x="90" y="1566"/>
                  </a:cubicBezTo>
                  <a:cubicBezTo>
                    <a:pt x="70" y="1587"/>
                    <a:pt x="38" y="1586"/>
                    <a:pt x="19" y="1566"/>
                  </a:cubicBezTo>
                  <a:cubicBezTo>
                    <a:pt x="0" y="1545"/>
                    <a:pt x="0" y="1514"/>
                    <a:pt x="22" y="1496"/>
                  </a:cubicBezTo>
                  <a:cubicBezTo>
                    <a:pt x="31" y="1488"/>
                    <a:pt x="33" y="1480"/>
                    <a:pt x="33" y="1469"/>
                  </a:cubicBezTo>
                  <a:cubicBezTo>
                    <a:pt x="33" y="1281"/>
                    <a:pt x="33" y="1092"/>
                    <a:pt x="32" y="904"/>
                  </a:cubicBezTo>
                  <a:cubicBezTo>
                    <a:pt x="32" y="890"/>
                    <a:pt x="36" y="880"/>
                    <a:pt x="46" y="871"/>
                  </a:cubicBezTo>
                  <a:cubicBezTo>
                    <a:pt x="126" y="792"/>
                    <a:pt x="205" y="713"/>
                    <a:pt x="284" y="633"/>
                  </a:cubicBezTo>
                  <a:cubicBezTo>
                    <a:pt x="292" y="625"/>
                    <a:pt x="301" y="621"/>
                    <a:pt x="313" y="621"/>
                  </a:cubicBezTo>
                  <a:cubicBezTo>
                    <a:pt x="399" y="622"/>
                    <a:pt x="484" y="621"/>
                    <a:pt x="569" y="622"/>
                  </a:cubicBezTo>
                  <a:cubicBezTo>
                    <a:pt x="581" y="622"/>
                    <a:pt x="589" y="619"/>
                    <a:pt x="597" y="610"/>
                  </a:cubicBezTo>
                  <a:cubicBezTo>
                    <a:pt x="636" y="572"/>
                    <a:pt x="676" y="534"/>
                    <a:pt x="715" y="497"/>
                  </a:cubicBezTo>
                  <a:cubicBezTo>
                    <a:pt x="723" y="490"/>
                    <a:pt x="725" y="483"/>
                    <a:pt x="725" y="472"/>
                  </a:cubicBezTo>
                  <a:cubicBezTo>
                    <a:pt x="725" y="352"/>
                    <a:pt x="725" y="233"/>
                    <a:pt x="725" y="113"/>
                  </a:cubicBezTo>
                  <a:cubicBezTo>
                    <a:pt x="725" y="103"/>
                    <a:pt x="723" y="97"/>
                    <a:pt x="716" y="91"/>
                  </a:cubicBezTo>
                  <a:cubicBezTo>
                    <a:pt x="693" y="71"/>
                    <a:pt x="692" y="40"/>
                    <a:pt x="712" y="20"/>
                  </a:cubicBezTo>
                  <a:cubicBezTo>
                    <a:pt x="731" y="0"/>
                    <a:pt x="764" y="0"/>
                    <a:pt x="783" y="20"/>
                  </a:cubicBezTo>
                  <a:cubicBezTo>
                    <a:pt x="803" y="41"/>
                    <a:pt x="802" y="72"/>
                    <a:pt x="779" y="91"/>
                  </a:cubicBezTo>
                  <a:cubicBezTo>
                    <a:pt x="770" y="98"/>
                    <a:pt x="769" y="105"/>
                    <a:pt x="769" y="115"/>
                  </a:cubicBezTo>
                  <a:cubicBezTo>
                    <a:pt x="769" y="239"/>
                    <a:pt x="769" y="364"/>
                    <a:pt x="769" y="489"/>
                  </a:cubicBezTo>
                  <a:cubicBezTo>
                    <a:pt x="769" y="500"/>
                    <a:pt x="766" y="508"/>
                    <a:pt x="758" y="516"/>
                  </a:cubicBezTo>
                  <a:cubicBezTo>
                    <a:pt x="709" y="562"/>
                    <a:pt x="661" y="608"/>
                    <a:pt x="614" y="655"/>
                  </a:cubicBezTo>
                  <a:cubicBezTo>
                    <a:pt x="606" y="663"/>
                    <a:pt x="598" y="665"/>
                    <a:pt x="588" y="665"/>
                  </a:cubicBezTo>
                  <a:cubicBezTo>
                    <a:pt x="502" y="665"/>
                    <a:pt x="417" y="665"/>
                    <a:pt x="332" y="665"/>
                  </a:cubicBezTo>
                  <a:cubicBezTo>
                    <a:pt x="319" y="665"/>
                    <a:pt x="311" y="668"/>
                    <a:pt x="302" y="677"/>
                  </a:cubicBezTo>
                  <a:cubicBezTo>
                    <a:pt x="231" y="749"/>
                    <a:pt x="160" y="820"/>
                    <a:pt x="89" y="890"/>
                  </a:cubicBezTo>
                  <a:cubicBezTo>
                    <a:pt x="80" y="899"/>
                    <a:pt x="76" y="908"/>
                    <a:pt x="76" y="920"/>
                  </a:cubicBezTo>
                  <a:cubicBezTo>
                    <a:pt x="77" y="1012"/>
                    <a:pt x="77" y="1104"/>
                    <a:pt x="77" y="1196"/>
                  </a:cubicBezTo>
                  <a:close/>
                  <a:moveTo>
                    <a:pt x="746" y="34"/>
                  </a:moveTo>
                  <a:cubicBezTo>
                    <a:pt x="737" y="37"/>
                    <a:pt x="729" y="41"/>
                    <a:pt x="729" y="53"/>
                  </a:cubicBezTo>
                  <a:cubicBezTo>
                    <a:pt x="729" y="66"/>
                    <a:pt x="737" y="74"/>
                    <a:pt x="748" y="73"/>
                  </a:cubicBezTo>
                  <a:cubicBezTo>
                    <a:pt x="759" y="73"/>
                    <a:pt x="766" y="65"/>
                    <a:pt x="766" y="54"/>
                  </a:cubicBezTo>
                  <a:cubicBezTo>
                    <a:pt x="766" y="42"/>
                    <a:pt x="759" y="36"/>
                    <a:pt x="746" y="34"/>
                  </a:cubicBezTo>
                  <a:close/>
                  <a:moveTo>
                    <a:pt x="55" y="1551"/>
                  </a:moveTo>
                  <a:cubicBezTo>
                    <a:pt x="66" y="1550"/>
                    <a:pt x="73" y="1544"/>
                    <a:pt x="73" y="1532"/>
                  </a:cubicBezTo>
                  <a:cubicBezTo>
                    <a:pt x="73" y="1519"/>
                    <a:pt x="64" y="1512"/>
                    <a:pt x="55" y="1512"/>
                  </a:cubicBezTo>
                  <a:cubicBezTo>
                    <a:pt x="45" y="1512"/>
                    <a:pt x="36" y="1519"/>
                    <a:pt x="36" y="1532"/>
                  </a:cubicBezTo>
                  <a:cubicBezTo>
                    <a:pt x="36" y="1544"/>
                    <a:pt x="43" y="1550"/>
                    <a:pt x="55" y="15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01BBFF51-AC56-A273-A2DA-9042D2448E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5" y="1699"/>
              <a:ext cx="195" cy="559"/>
            </a:xfrm>
            <a:custGeom>
              <a:avLst/>
              <a:gdLst>
                <a:gd name="T0" fmla="*/ 393 w 471"/>
                <a:gd name="T1" fmla="*/ 986 h 1354"/>
                <a:gd name="T2" fmla="*/ 394 w 471"/>
                <a:gd name="T3" fmla="*/ 736 h 1354"/>
                <a:gd name="T4" fmla="*/ 381 w 471"/>
                <a:gd name="T5" fmla="*/ 707 h 1354"/>
                <a:gd name="T6" fmla="*/ 249 w 471"/>
                <a:gd name="T7" fmla="*/ 575 h 1354"/>
                <a:gd name="T8" fmla="*/ 235 w 471"/>
                <a:gd name="T9" fmla="*/ 542 h 1354"/>
                <a:gd name="T10" fmla="*/ 236 w 471"/>
                <a:gd name="T11" fmla="*/ 285 h 1354"/>
                <a:gd name="T12" fmla="*/ 223 w 471"/>
                <a:gd name="T13" fmla="*/ 253 h 1354"/>
                <a:gd name="T14" fmla="*/ 78 w 471"/>
                <a:gd name="T15" fmla="*/ 109 h 1354"/>
                <a:gd name="T16" fmla="*/ 51 w 471"/>
                <a:gd name="T17" fmla="*/ 98 h 1354"/>
                <a:gd name="T18" fmla="*/ 0 w 471"/>
                <a:gd name="T19" fmla="*/ 51 h 1354"/>
                <a:gd name="T20" fmla="*/ 51 w 471"/>
                <a:gd name="T21" fmla="*/ 0 h 1354"/>
                <a:gd name="T22" fmla="*/ 98 w 471"/>
                <a:gd name="T23" fmla="*/ 51 h 1354"/>
                <a:gd name="T24" fmla="*/ 109 w 471"/>
                <a:gd name="T25" fmla="*/ 78 h 1354"/>
                <a:gd name="T26" fmla="*/ 264 w 471"/>
                <a:gd name="T27" fmla="*/ 232 h 1354"/>
                <a:gd name="T28" fmla="*/ 280 w 471"/>
                <a:gd name="T29" fmla="*/ 272 h 1354"/>
                <a:gd name="T30" fmla="*/ 279 w 471"/>
                <a:gd name="T31" fmla="*/ 520 h 1354"/>
                <a:gd name="T32" fmla="*/ 296 w 471"/>
                <a:gd name="T33" fmla="*/ 560 h 1354"/>
                <a:gd name="T34" fmla="*/ 424 w 471"/>
                <a:gd name="T35" fmla="*/ 687 h 1354"/>
                <a:gd name="T36" fmla="*/ 438 w 471"/>
                <a:gd name="T37" fmla="*/ 720 h 1354"/>
                <a:gd name="T38" fmla="*/ 437 w 471"/>
                <a:gd name="T39" fmla="*/ 1234 h 1354"/>
                <a:gd name="T40" fmla="*/ 449 w 471"/>
                <a:gd name="T41" fmla="*/ 1264 h 1354"/>
                <a:gd name="T42" fmla="*/ 451 w 471"/>
                <a:gd name="T43" fmla="*/ 1334 h 1354"/>
                <a:gd name="T44" fmla="*/ 381 w 471"/>
                <a:gd name="T45" fmla="*/ 1334 h 1354"/>
                <a:gd name="T46" fmla="*/ 383 w 471"/>
                <a:gd name="T47" fmla="*/ 1263 h 1354"/>
                <a:gd name="T48" fmla="*/ 393 w 471"/>
                <a:gd name="T49" fmla="*/ 1238 h 1354"/>
                <a:gd name="T50" fmla="*/ 393 w 471"/>
                <a:gd name="T51" fmla="*/ 986 h 1354"/>
                <a:gd name="T52" fmla="*/ 48 w 471"/>
                <a:gd name="T53" fmla="*/ 69 h 1354"/>
                <a:gd name="T54" fmla="*/ 68 w 471"/>
                <a:gd name="T55" fmla="*/ 51 h 1354"/>
                <a:gd name="T56" fmla="*/ 49 w 471"/>
                <a:gd name="T57" fmla="*/ 31 h 1354"/>
                <a:gd name="T58" fmla="*/ 30 w 471"/>
                <a:gd name="T59" fmla="*/ 49 h 1354"/>
                <a:gd name="T60" fmla="*/ 48 w 471"/>
                <a:gd name="T61" fmla="*/ 69 h 1354"/>
                <a:gd name="T62" fmla="*/ 434 w 471"/>
                <a:gd name="T63" fmla="*/ 1301 h 1354"/>
                <a:gd name="T64" fmla="*/ 417 w 471"/>
                <a:gd name="T65" fmla="*/ 1280 h 1354"/>
                <a:gd name="T66" fmla="*/ 397 w 471"/>
                <a:gd name="T67" fmla="*/ 1298 h 1354"/>
                <a:gd name="T68" fmla="*/ 414 w 471"/>
                <a:gd name="T69" fmla="*/ 1318 h 1354"/>
                <a:gd name="T70" fmla="*/ 434 w 471"/>
                <a:gd name="T71" fmla="*/ 1301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71" h="1354">
                  <a:moveTo>
                    <a:pt x="393" y="986"/>
                  </a:moveTo>
                  <a:cubicBezTo>
                    <a:pt x="393" y="902"/>
                    <a:pt x="393" y="819"/>
                    <a:pt x="394" y="736"/>
                  </a:cubicBezTo>
                  <a:cubicBezTo>
                    <a:pt x="394" y="723"/>
                    <a:pt x="390" y="715"/>
                    <a:pt x="381" y="707"/>
                  </a:cubicBezTo>
                  <a:cubicBezTo>
                    <a:pt x="337" y="663"/>
                    <a:pt x="294" y="619"/>
                    <a:pt x="249" y="575"/>
                  </a:cubicBezTo>
                  <a:cubicBezTo>
                    <a:pt x="240" y="566"/>
                    <a:pt x="235" y="556"/>
                    <a:pt x="235" y="542"/>
                  </a:cubicBezTo>
                  <a:cubicBezTo>
                    <a:pt x="236" y="457"/>
                    <a:pt x="235" y="371"/>
                    <a:pt x="236" y="285"/>
                  </a:cubicBezTo>
                  <a:cubicBezTo>
                    <a:pt x="236" y="271"/>
                    <a:pt x="232" y="262"/>
                    <a:pt x="223" y="253"/>
                  </a:cubicBezTo>
                  <a:cubicBezTo>
                    <a:pt x="174" y="206"/>
                    <a:pt x="126" y="157"/>
                    <a:pt x="78" y="109"/>
                  </a:cubicBezTo>
                  <a:cubicBezTo>
                    <a:pt x="71" y="101"/>
                    <a:pt x="64" y="97"/>
                    <a:pt x="51" y="98"/>
                  </a:cubicBezTo>
                  <a:cubicBezTo>
                    <a:pt x="23" y="100"/>
                    <a:pt x="1" y="78"/>
                    <a:pt x="0" y="51"/>
                  </a:cubicBezTo>
                  <a:cubicBezTo>
                    <a:pt x="0" y="22"/>
                    <a:pt x="22" y="0"/>
                    <a:pt x="51" y="0"/>
                  </a:cubicBezTo>
                  <a:cubicBezTo>
                    <a:pt x="78" y="1"/>
                    <a:pt x="100" y="23"/>
                    <a:pt x="98" y="51"/>
                  </a:cubicBezTo>
                  <a:cubicBezTo>
                    <a:pt x="97" y="64"/>
                    <a:pt x="101" y="71"/>
                    <a:pt x="109" y="78"/>
                  </a:cubicBezTo>
                  <a:cubicBezTo>
                    <a:pt x="161" y="130"/>
                    <a:pt x="212" y="182"/>
                    <a:pt x="264" y="232"/>
                  </a:cubicBezTo>
                  <a:cubicBezTo>
                    <a:pt x="276" y="244"/>
                    <a:pt x="280" y="256"/>
                    <a:pt x="280" y="272"/>
                  </a:cubicBezTo>
                  <a:cubicBezTo>
                    <a:pt x="279" y="355"/>
                    <a:pt x="280" y="438"/>
                    <a:pt x="279" y="520"/>
                  </a:cubicBezTo>
                  <a:cubicBezTo>
                    <a:pt x="279" y="537"/>
                    <a:pt x="284" y="549"/>
                    <a:pt x="296" y="560"/>
                  </a:cubicBezTo>
                  <a:cubicBezTo>
                    <a:pt x="339" y="602"/>
                    <a:pt x="381" y="645"/>
                    <a:pt x="424" y="687"/>
                  </a:cubicBezTo>
                  <a:cubicBezTo>
                    <a:pt x="433" y="696"/>
                    <a:pt x="438" y="706"/>
                    <a:pt x="438" y="720"/>
                  </a:cubicBezTo>
                  <a:cubicBezTo>
                    <a:pt x="437" y="891"/>
                    <a:pt x="437" y="1062"/>
                    <a:pt x="437" y="1234"/>
                  </a:cubicBezTo>
                  <a:cubicBezTo>
                    <a:pt x="437" y="1246"/>
                    <a:pt x="438" y="1255"/>
                    <a:pt x="449" y="1264"/>
                  </a:cubicBezTo>
                  <a:cubicBezTo>
                    <a:pt x="471" y="1282"/>
                    <a:pt x="470" y="1314"/>
                    <a:pt x="451" y="1334"/>
                  </a:cubicBezTo>
                  <a:cubicBezTo>
                    <a:pt x="431" y="1353"/>
                    <a:pt x="400" y="1354"/>
                    <a:pt x="381" y="1334"/>
                  </a:cubicBezTo>
                  <a:cubicBezTo>
                    <a:pt x="361" y="1314"/>
                    <a:pt x="361" y="1282"/>
                    <a:pt x="383" y="1263"/>
                  </a:cubicBezTo>
                  <a:cubicBezTo>
                    <a:pt x="392" y="1255"/>
                    <a:pt x="393" y="1248"/>
                    <a:pt x="393" y="1238"/>
                  </a:cubicBezTo>
                  <a:cubicBezTo>
                    <a:pt x="393" y="1154"/>
                    <a:pt x="393" y="1070"/>
                    <a:pt x="393" y="986"/>
                  </a:cubicBezTo>
                  <a:close/>
                  <a:moveTo>
                    <a:pt x="48" y="69"/>
                  </a:moveTo>
                  <a:cubicBezTo>
                    <a:pt x="61" y="68"/>
                    <a:pt x="68" y="62"/>
                    <a:pt x="68" y="51"/>
                  </a:cubicBezTo>
                  <a:cubicBezTo>
                    <a:pt x="69" y="38"/>
                    <a:pt x="61" y="31"/>
                    <a:pt x="49" y="31"/>
                  </a:cubicBezTo>
                  <a:cubicBezTo>
                    <a:pt x="38" y="30"/>
                    <a:pt x="30" y="38"/>
                    <a:pt x="30" y="49"/>
                  </a:cubicBezTo>
                  <a:cubicBezTo>
                    <a:pt x="30" y="61"/>
                    <a:pt x="38" y="67"/>
                    <a:pt x="48" y="69"/>
                  </a:cubicBezTo>
                  <a:close/>
                  <a:moveTo>
                    <a:pt x="434" y="1301"/>
                  </a:moveTo>
                  <a:cubicBezTo>
                    <a:pt x="434" y="1288"/>
                    <a:pt x="427" y="1280"/>
                    <a:pt x="417" y="1280"/>
                  </a:cubicBezTo>
                  <a:cubicBezTo>
                    <a:pt x="406" y="1279"/>
                    <a:pt x="398" y="1286"/>
                    <a:pt x="397" y="1298"/>
                  </a:cubicBezTo>
                  <a:cubicBezTo>
                    <a:pt x="396" y="1310"/>
                    <a:pt x="402" y="1317"/>
                    <a:pt x="414" y="1318"/>
                  </a:cubicBezTo>
                  <a:cubicBezTo>
                    <a:pt x="426" y="1318"/>
                    <a:pt x="433" y="1312"/>
                    <a:pt x="434" y="13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84F77BD7-AE4E-1DFC-FFB6-476835A322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1" y="1541"/>
              <a:ext cx="85" cy="389"/>
            </a:xfrm>
            <a:custGeom>
              <a:avLst/>
              <a:gdLst>
                <a:gd name="T0" fmla="*/ 103 w 207"/>
                <a:gd name="T1" fmla="*/ 57 h 941"/>
                <a:gd name="T2" fmla="*/ 87 w 207"/>
                <a:gd name="T3" fmla="*/ 89 h 941"/>
                <a:gd name="T4" fmla="*/ 76 w 207"/>
                <a:gd name="T5" fmla="*/ 114 h 941"/>
                <a:gd name="T6" fmla="*/ 76 w 207"/>
                <a:gd name="T7" fmla="*/ 274 h 941"/>
                <a:gd name="T8" fmla="*/ 88 w 207"/>
                <a:gd name="T9" fmla="*/ 302 h 941"/>
                <a:gd name="T10" fmla="*/ 163 w 207"/>
                <a:gd name="T11" fmla="*/ 376 h 941"/>
                <a:gd name="T12" fmla="*/ 174 w 207"/>
                <a:gd name="T13" fmla="*/ 404 h 941"/>
                <a:gd name="T14" fmla="*/ 174 w 207"/>
                <a:gd name="T15" fmla="*/ 826 h 941"/>
                <a:gd name="T16" fmla="*/ 185 w 207"/>
                <a:gd name="T17" fmla="*/ 851 h 941"/>
                <a:gd name="T18" fmla="*/ 187 w 207"/>
                <a:gd name="T19" fmla="*/ 922 h 941"/>
                <a:gd name="T20" fmla="*/ 117 w 207"/>
                <a:gd name="T21" fmla="*/ 922 h 941"/>
                <a:gd name="T22" fmla="*/ 120 w 207"/>
                <a:gd name="T23" fmla="*/ 851 h 941"/>
                <a:gd name="T24" fmla="*/ 130 w 207"/>
                <a:gd name="T25" fmla="*/ 826 h 941"/>
                <a:gd name="T26" fmla="*/ 130 w 207"/>
                <a:gd name="T27" fmla="*/ 422 h 941"/>
                <a:gd name="T28" fmla="*/ 118 w 207"/>
                <a:gd name="T29" fmla="*/ 393 h 941"/>
                <a:gd name="T30" fmla="*/ 45 w 207"/>
                <a:gd name="T31" fmla="*/ 321 h 941"/>
                <a:gd name="T32" fmla="*/ 32 w 207"/>
                <a:gd name="T33" fmla="*/ 288 h 941"/>
                <a:gd name="T34" fmla="*/ 33 w 207"/>
                <a:gd name="T35" fmla="*/ 118 h 941"/>
                <a:gd name="T36" fmla="*/ 20 w 207"/>
                <a:gd name="T37" fmla="*/ 87 h 941"/>
                <a:gd name="T38" fmla="*/ 11 w 207"/>
                <a:gd name="T39" fmla="*/ 29 h 941"/>
                <a:gd name="T40" fmla="*/ 66 w 207"/>
                <a:gd name="T41" fmla="*/ 5 h 941"/>
                <a:gd name="T42" fmla="*/ 103 w 207"/>
                <a:gd name="T43" fmla="*/ 57 h 941"/>
                <a:gd name="T44" fmla="*/ 54 w 207"/>
                <a:gd name="T45" fmla="*/ 74 h 941"/>
                <a:gd name="T46" fmla="*/ 73 w 207"/>
                <a:gd name="T47" fmla="*/ 54 h 941"/>
                <a:gd name="T48" fmla="*/ 53 w 207"/>
                <a:gd name="T49" fmla="*/ 35 h 941"/>
                <a:gd name="T50" fmla="*/ 35 w 207"/>
                <a:gd name="T51" fmla="*/ 54 h 941"/>
                <a:gd name="T52" fmla="*/ 54 w 207"/>
                <a:gd name="T53" fmla="*/ 74 h 941"/>
                <a:gd name="T54" fmla="*/ 152 w 207"/>
                <a:gd name="T55" fmla="*/ 867 h 941"/>
                <a:gd name="T56" fmla="*/ 134 w 207"/>
                <a:gd name="T57" fmla="*/ 889 h 941"/>
                <a:gd name="T58" fmla="*/ 154 w 207"/>
                <a:gd name="T59" fmla="*/ 906 h 941"/>
                <a:gd name="T60" fmla="*/ 171 w 207"/>
                <a:gd name="T61" fmla="*/ 886 h 941"/>
                <a:gd name="T62" fmla="*/ 152 w 207"/>
                <a:gd name="T63" fmla="*/ 867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7" h="941">
                  <a:moveTo>
                    <a:pt x="103" y="57"/>
                  </a:moveTo>
                  <a:cubicBezTo>
                    <a:pt x="103" y="68"/>
                    <a:pt x="98" y="80"/>
                    <a:pt x="87" y="89"/>
                  </a:cubicBezTo>
                  <a:cubicBezTo>
                    <a:pt x="78" y="96"/>
                    <a:pt x="76" y="103"/>
                    <a:pt x="76" y="114"/>
                  </a:cubicBezTo>
                  <a:cubicBezTo>
                    <a:pt x="76" y="167"/>
                    <a:pt x="76" y="221"/>
                    <a:pt x="76" y="274"/>
                  </a:cubicBezTo>
                  <a:cubicBezTo>
                    <a:pt x="76" y="286"/>
                    <a:pt x="80" y="294"/>
                    <a:pt x="88" y="302"/>
                  </a:cubicBezTo>
                  <a:cubicBezTo>
                    <a:pt x="113" y="326"/>
                    <a:pt x="138" y="352"/>
                    <a:pt x="163" y="376"/>
                  </a:cubicBezTo>
                  <a:cubicBezTo>
                    <a:pt x="171" y="384"/>
                    <a:pt x="174" y="393"/>
                    <a:pt x="174" y="404"/>
                  </a:cubicBezTo>
                  <a:cubicBezTo>
                    <a:pt x="174" y="545"/>
                    <a:pt x="174" y="685"/>
                    <a:pt x="174" y="826"/>
                  </a:cubicBezTo>
                  <a:cubicBezTo>
                    <a:pt x="174" y="836"/>
                    <a:pt x="176" y="844"/>
                    <a:pt x="185" y="851"/>
                  </a:cubicBezTo>
                  <a:cubicBezTo>
                    <a:pt x="207" y="870"/>
                    <a:pt x="207" y="902"/>
                    <a:pt x="187" y="922"/>
                  </a:cubicBezTo>
                  <a:cubicBezTo>
                    <a:pt x="169" y="941"/>
                    <a:pt x="136" y="941"/>
                    <a:pt x="117" y="922"/>
                  </a:cubicBezTo>
                  <a:cubicBezTo>
                    <a:pt x="97" y="902"/>
                    <a:pt x="97" y="870"/>
                    <a:pt x="120" y="851"/>
                  </a:cubicBezTo>
                  <a:cubicBezTo>
                    <a:pt x="129" y="844"/>
                    <a:pt x="130" y="836"/>
                    <a:pt x="130" y="826"/>
                  </a:cubicBezTo>
                  <a:cubicBezTo>
                    <a:pt x="130" y="691"/>
                    <a:pt x="130" y="557"/>
                    <a:pt x="130" y="422"/>
                  </a:cubicBezTo>
                  <a:cubicBezTo>
                    <a:pt x="131" y="410"/>
                    <a:pt x="127" y="401"/>
                    <a:pt x="118" y="393"/>
                  </a:cubicBezTo>
                  <a:cubicBezTo>
                    <a:pt x="93" y="369"/>
                    <a:pt x="70" y="344"/>
                    <a:pt x="45" y="321"/>
                  </a:cubicBezTo>
                  <a:cubicBezTo>
                    <a:pt x="35" y="312"/>
                    <a:pt x="32" y="302"/>
                    <a:pt x="32" y="288"/>
                  </a:cubicBezTo>
                  <a:cubicBezTo>
                    <a:pt x="33" y="231"/>
                    <a:pt x="32" y="175"/>
                    <a:pt x="33" y="118"/>
                  </a:cubicBezTo>
                  <a:cubicBezTo>
                    <a:pt x="33" y="105"/>
                    <a:pt x="30" y="96"/>
                    <a:pt x="20" y="87"/>
                  </a:cubicBezTo>
                  <a:cubicBezTo>
                    <a:pt x="3" y="73"/>
                    <a:pt x="0" y="48"/>
                    <a:pt x="11" y="29"/>
                  </a:cubicBezTo>
                  <a:cubicBezTo>
                    <a:pt x="22" y="10"/>
                    <a:pt x="45" y="0"/>
                    <a:pt x="66" y="5"/>
                  </a:cubicBezTo>
                  <a:cubicBezTo>
                    <a:pt x="89" y="11"/>
                    <a:pt x="103" y="30"/>
                    <a:pt x="103" y="57"/>
                  </a:cubicBezTo>
                  <a:close/>
                  <a:moveTo>
                    <a:pt x="54" y="74"/>
                  </a:moveTo>
                  <a:cubicBezTo>
                    <a:pt x="64" y="71"/>
                    <a:pt x="73" y="65"/>
                    <a:pt x="73" y="54"/>
                  </a:cubicBezTo>
                  <a:cubicBezTo>
                    <a:pt x="73" y="41"/>
                    <a:pt x="66" y="34"/>
                    <a:pt x="53" y="35"/>
                  </a:cubicBezTo>
                  <a:cubicBezTo>
                    <a:pt x="41" y="35"/>
                    <a:pt x="35" y="43"/>
                    <a:pt x="35" y="54"/>
                  </a:cubicBezTo>
                  <a:cubicBezTo>
                    <a:pt x="35" y="65"/>
                    <a:pt x="44" y="71"/>
                    <a:pt x="54" y="74"/>
                  </a:cubicBezTo>
                  <a:close/>
                  <a:moveTo>
                    <a:pt x="152" y="867"/>
                  </a:moveTo>
                  <a:cubicBezTo>
                    <a:pt x="141" y="871"/>
                    <a:pt x="132" y="876"/>
                    <a:pt x="134" y="889"/>
                  </a:cubicBezTo>
                  <a:cubicBezTo>
                    <a:pt x="135" y="901"/>
                    <a:pt x="143" y="907"/>
                    <a:pt x="154" y="906"/>
                  </a:cubicBezTo>
                  <a:cubicBezTo>
                    <a:pt x="165" y="905"/>
                    <a:pt x="171" y="898"/>
                    <a:pt x="171" y="886"/>
                  </a:cubicBezTo>
                  <a:cubicBezTo>
                    <a:pt x="170" y="874"/>
                    <a:pt x="161" y="870"/>
                    <a:pt x="152" y="8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B5DDBAA9-32F4-F7D8-BDF9-5C66920844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74" y="1780"/>
              <a:ext cx="333" cy="150"/>
            </a:xfrm>
            <a:custGeom>
              <a:avLst/>
              <a:gdLst>
                <a:gd name="T0" fmla="*/ 750 w 805"/>
                <a:gd name="T1" fmla="*/ 98 h 363"/>
                <a:gd name="T2" fmla="*/ 728 w 805"/>
                <a:gd name="T3" fmla="*/ 107 h 363"/>
                <a:gd name="T4" fmla="*/ 517 w 805"/>
                <a:gd name="T5" fmla="*/ 319 h 363"/>
                <a:gd name="T6" fmla="*/ 487 w 805"/>
                <a:gd name="T7" fmla="*/ 331 h 363"/>
                <a:gd name="T8" fmla="*/ 118 w 805"/>
                <a:gd name="T9" fmla="*/ 331 h 363"/>
                <a:gd name="T10" fmla="*/ 88 w 805"/>
                <a:gd name="T11" fmla="*/ 342 h 363"/>
                <a:gd name="T12" fmla="*/ 19 w 805"/>
                <a:gd name="T13" fmla="*/ 343 h 363"/>
                <a:gd name="T14" fmla="*/ 19 w 805"/>
                <a:gd name="T15" fmla="*/ 273 h 363"/>
                <a:gd name="T16" fmla="*/ 89 w 805"/>
                <a:gd name="T17" fmla="*/ 275 h 363"/>
                <a:gd name="T18" fmla="*/ 117 w 805"/>
                <a:gd name="T19" fmla="*/ 287 h 363"/>
                <a:gd name="T20" fmla="*/ 467 w 805"/>
                <a:gd name="T21" fmla="*/ 287 h 363"/>
                <a:gd name="T22" fmla="*/ 499 w 805"/>
                <a:gd name="T23" fmla="*/ 275 h 363"/>
                <a:gd name="T24" fmla="*/ 696 w 805"/>
                <a:gd name="T25" fmla="*/ 77 h 363"/>
                <a:gd name="T26" fmla="*/ 706 w 805"/>
                <a:gd name="T27" fmla="*/ 53 h 363"/>
                <a:gd name="T28" fmla="*/ 755 w 805"/>
                <a:gd name="T29" fmla="*/ 0 h 363"/>
                <a:gd name="T30" fmla="*/ 805 w 805"/>
                <a:gd name="T31" fmla="*/ 49 h 363"/>
                <a:gd name="T32" fmla="*/ 750 w 805"/>
                <a:gd name="T33" fmla="*/ 98 h 363"/>
                <a:gd name="T34" fmla="*/ 755 w 805"/>
                <a:gd name="T35" fmla="*/ 30 h 363"/>
                <a:gd name="T36" fmla="*/ 737 w 805"/>
                <a:gd name="T37" fmla="*/ 51 h 363"/>
                <a:gd name="T38" fmla="*/ 757 w 805"/>
                <a:gd name="T39" fmla="*/ 68 h 363"/>
                <a:gd name="T40" fmla="*/ 774 w 805"/>
                <a:gd name="T41" fmla="*/ 48 h 363"/>
                <a:gd name="T42" fmla="*/ 755 w 805"/>
                <a:gd name="T43" fmla="*/ 30 h 363"/>
                <a:gd name="T44" fmla="*/ 54 w 805"/>
                <a:gd name="T45" fmla="*/ 289 h 363"/>
                <a:gd name="T46" fmla="*/ 35 w 805"/>
                <a:gd name="T47" fmla="*/ 308 h 363"/>
                <a:gd name="T48" fmla="*/ 53 w 805"/>
                <a:gd name="T49" fmla="*/ 327 h 363"/>
                <a:gd name="T50" fmla="*/ 73 w 805"/>
                <a:gd name="T51" fmla="*/ 308 h 363"/>
                <a:gd name="T52" fmla="*/ 54 w 805"/>
                <a:gd name="T53" fmla="*/ 28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05" h="363">
                  <a:moveTo>
                    <a:pt x="750" y="98"/>
                  </a:moveTo>
                  <a:cubicBezTo>
                    <a:pt x="740" y="93"/>
                    <a:pt x="734" y="101"/>
                    <a:pt x="728" y="107"/>
                  </a:cubicBezTo>
                  <a:cubicBezTo>
                    <a:pt x="658" y="177"/>
                    <a:pt x="587" y="248"/>
                    <a:pt x="517" y="319"/>
                  </a:cubicBezTo>
                  <a:cubicBezTo>
                    <a:pt x="508" y="327"/>
                    <a:pt x="500" y="331"/>
                    <a:pt x="487" y="331"/>
                  </a:cubicBezTo>
                  <a:cubicBezTo>
                    <a:pt x="364" y="331"/>
                    <a:pt x="241" y="331"/>
                    <a:pt x="118" y="331"/>
                  </a:cubicBezTo>
                  <a:cubicBezTo>
                    <a:pt x="106" y="331"/>
                    <a:pt x="97" y="332"/>
                    <a:pt x="88" y="342"/>
                  </a:cubicBezTo>
                  <a:cubicBezTo>
                    <a:pt x="70" y="363"/>
                    <a:pt x="38" y="363"/>
                    <a:pt x="19" y="343"/>
                  </a:cubicBezTo>
                  <a:cubicBezTo>
                    <a:pt x="0" y="324"/>
                    <a:pt x="0" y="292"/>
                    <a:pt x="19" y="273"/>
                  </a:cubicBezTo>
                  <a:cubicBezTo>
                    <a:pt x="38" y="254"/>
                    <a:pt x="70" y="254"/>
                    <a:pt x="89" y="275"/>
                  </a:cubicBezTo>
                  <a:cubicBezTo>
                    <a:pt x="97" y="284"/>
                    <a:pt x="105" y="287"/>
                    <a:pt x="117" y="287"/>
                  </a:cubicBezTo>
                  <a:cubicBezTo>
                    <a:pt x="234" y="287"/>
                    <a:pt x="350" y="287"/>
                    <a:pt x="467" y="287"/>
                  </a:cubicBezTo>
                  <a:cubicBezTo>
                    <a:pt x="480" y="287"/>
                    <a:pt x="489" y="284"/>
                    <a:pt x="499" y="275"/>
                  </a:cubicBezTo>
                  <a:cubicBezTo>
                    <a:pt x="564" y="208"/>
                    <a:pt x="630" y="143"/>
                    <a:pt x="696" y="77"/>
                  </a:cubicBezTo>
                  <a:cubicBezTo>
                    <a:pt x="703" y="70"/>
                    <a:pt x="707" y="64"/>
                    <a:pt x="706" y="53"/>
                  </a:cubicBezTo>
                  <a:cubicBezTo>
                    <a:pt x="704" y="23"/>
                    <a:pt x="726" y="0"/>
                    <a:pt x="755" y="0"/>
                  </a:cubicBezTo>
                  <a:cubicBezTo>
                    <a:pt x="782" y="0"/>
                    <a:pt x="805" y="22"/>
                    <a:pt x="805" y="49"/>
                  </a:cubicBezTo>
                  <a:cubicBezTo>
                    <a:pt x="804" y="78"/>
                    <a:pt x="780" y="99"/>
                    <a:pt x="750" y="98"/>
                  </a:cubicBezTo>
                  <a:close/>
                  <a:moveTo>
                    <a:pt x="755" y="30"/>
                  </a:moveTo>
                  <a:cubicBezTo>
                    <a:pt x="742" y="32"/>
                    <a:pt x="736" y="39"/>
                    <a:pt x="737" y="51"/>
                  </a:cubicBezTo>
                  <a:cubicBezTo>
                    <a:pt x="738" y="64"/>
                    <a:pt x="746" y="69"/>
                    <a:pt x="757" y="68"/>
                  </a:cubicBezTo>
                  <a:cubicBezTo>
                    <a:pt x="768" y="66"/>
                    <a:pt x="774" y="59"/>
                    <a:pt x="774" y="48"/>
                  </a:cubicBezTo>
                  <a:cubicBezTo>
                    <a:pt x="773" y="36"/>
                    <a:pt x="765" y="31"/>
                    <a:pt x="755" y="30"/>
                  </a:cubicBezTo>
                  <a:close/>
                  <a:moveTo>
                    <a:pt x="54" y="289"/>
                  </a:moveTo>
                  <a:cubicBezTo>
                    <a:pt x="43" y="291"/>
                    <a:pt x="35" y="296"/>
                    <a:pt x="35" y="308"/>
                  </a:cubicBezTo>
                  <a:cubicBezTo>
                    <a:pt x="34" y="319"/>
                    <a:pt x="41" y="327"/>
                    <a:pt x="53" y="327"/>
                  </a:cubicBezTo>
                  <a:cubicBezTo>
                    <a:pt x="65" y="328"/>
                    <a:pt x="73" y="320"/>
                    <a:pt x="73" y="308"/>
                  </a:cubicBezTo>
                  <a:cubicBezTo>
                    <a:pt x="73" y="298"/>
                    <a:pt x="65" y="291"/>
                    <a:pt x="54" y="2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989E08A6-F35F-B76B-29BB-D940D1D3B0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0" y="1501"/>
              <a:ext cx="249" cy="206"/>
            </a:xfrm>
            <a:custGeom>
              <a:avLst/>
              <a:gdLst>
                <a:gd name="T0" fmla="*/ 400 w 603"/>
                <a:gd name="T1" fmla="*/ 468 h 501"/>
                <a:gd name="T2" fmla="*/ 295 w 603"/>
                <a:gd name="T3" fmla="*/ 465 h 501"/>
                <a:gd name="T4" fmla="*/ 220 w 603"/>
                <a:gd name="T5" fmla="*/ 395 h 501"/>
                <a:gd name="T6" fmla="*/ 47 w 603"/>
                <a:gd name="T7" fmla="*/ 222 h 501"/>
                <a:gd name="T8" fmla="*/ 36 w 603"/>
                <a:gd name="T9" fmla="*/ 195 h 501"/>
                <a:gd name="T10" fmla="*/ 36 w 603"/>
                <a:gd name="T11" fmla="*/ 135 h 501"/>
                <a:gd name="T12" fmla="*/ 19 w 603"/>
                <a:gd name="T13" fmla="*/ 83 h 501"/>
                <a:gd name="T14" fmla="*/ 26 w 603"/>
                <a:gd name="T15" fmla="*/ 16 h 501"/>
                <a:gd name="T16" fmla="*/ 93 w 603"/>
                <a:gd name="T17" fmla="*/ 20 h 501"/>
                <a:gd name="T18" fmla="*/ 92 w 603"/>
                <a:gd name="T19" fmla="*/ 88 h 501"/>
                <a:gd name="T20" fmla="*/ 79 w 603"/>
                <a:gd name="T21" fmla="*/ 119 h 501"/>
                <a:gd name="T22" fmla="*/ 131 w 603"/>
                <a:gd name="T23" fmla="*/ 245 h 501"/>
                <a:gd name="T24" fmla="*/ 300 w 603"/>
                <a:gd name="T25" fmla="*/ 412 h 501"/>
                <a:gd name="T26" fmla="*/ 329 w 603"/>
                <a:gd name="T27" fmla="*/ 425 h 501"/>
                <a:gd name="T28" fmla="*/ 487 w 603"/>
                <a:gd name="T29" fmla="*/ 425 h 501"/>
                <a:gd name="T30" fmla="*/ 511 w 603"/>
                <a:gd name="T31" fmla="*/ 415 h 501"/>
                <a:gd name="T32" fmla="*/ 582 w 603"/>
                <a:gd name="T33" fmla="*/ 410 h 501"/>
                <a:gd name="T34" fmla="*/ 583 w 603"/>
                <a:gd name="T35" fmla="*/ 482 h 501"/>
                <a:gd name="T36" fmla="*/ 512 w 603"/>
                <a:gd name="T37" fmla="*/ 478 h 501"/>
                <a:gd name="T38" fmla="*/ 488 w 603"/>
                <a:gd name="T39" fmla="*/ 469 h 501"/>
                <a:gd name="T40" fmla="*/ 400 w 603"/>
                <a:gd name="T41" fmla="*/ 469 h 501"/>
                <a:gd name="T42" fmla="*/ 400 w 603"/>
                <a:gd name="T43" fmla="*/ 468 h 501"/>
                <a:gd name="T44" fmla="*/ 58 w 603"/>
                <a:gd name="T45" fmla="*/ 74 h 501"/>
                <a:gd name="T46" fmla="*/ 76 w 603"/>
                <a:gd name="T47" fmla="*/ 54 h 501"/>
                <a:gd name="T48" fmla="*/ 56 w 603"/>
                <a:gd name="T49" fmla="*/ 35 h 501"/>
                <a:gd name="T50" fmla="*/ 39 w 603"/>
                <a:gd name="T51" fmla="*/ 55 h 501"/>
                <a:gd name="T52" fmla="*/ 58 w 603"/>
                <a:gd name="T53" fmla="*/ 74 h 501"/>
                <a:gd name="T54" fmla="*/ 548 w 603"/>
                <a:gd name="T55" fmla="*/ 427 h 501"/>
                <a:gd name="T56" fmla="*/ 529 w 603"/>
                <a:gd name="T57" fmla="*/ 446 h 501"/>
                <a:gd name="T58" fmla="*/ 550 w 603"/>
                <a:gd name="T59" fmla="*/ 465 h 501"/>
                <a:gd name="T60" fmla="*/ 567 w 603"/>
                <a:gd name="T61" fmla="*/ 446 h 501"/>
                <a:gd name="T62" fmla="*/ 548 w 603"/>
                <a:gd name="T63" fmla="*/ 427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03" h="501">
                  <a:moveTo>
                    <a:pt x="400" y="468"/>
                  </a:moveTo>
                  <a:cubicBezTo>
                    <a:pt x="365" y="468"/>
                    <a:pt x="325" y="477"/>
                    <a:pt x="295" y="465"/>
                  </a:cubicBezTo>
                  <a:cubicBezTo>
                    <a:pt x="265" y="453"/>
                    <a:pt x="245" y="419"/>
                    <a:pt x="220" y="395"/>
                  </a:cubicBezTo>
                  <a:cubicBezTo>
                    <a:pt x="163" y="337"/>
                    <a:pt x="105" y="280"/>
                    <a:pt x="47" y="222"/>
                  </a:cubicBezTo>
                  <a:cubicBezTo>
                    <a:pt x="39" y="214"/>
                    <a:pt x="35" y="206"/>
                    <a:pt x="36" y="195"/>
                  </a:cubicBezTo>
                  <a:cubicBezTo>
                    <a:pt x="37" y="175"/>
                    <a:pt x="36" y="155"/>
                    <a:pt x="36" y="135"/>
                  </a:cubicBezTo>
                  <a:cubicBezTo>
                    <a:pt x="36" y="116"/>
                    <a:pt x="37" y="99"/>
                    <a:pt x="19" y="83"/>
                  </a:cubicBezTo>
                  <a:cubicBezTo>
                    <a:pt x="0" y="66"/>
                    <a:pt x="6" y="33"/>
                    <a:pt x="26" y="16"/>
                  </a:cubicBezTo>
                  <a:cubicBezTo>
                    <a:pt x="46" y="0"/>
                    <a:pt x="76" y="2"/>
                    <a:pt x="93" y="20"/>
                  </a:cubicBezTo>
                  <a:cubicBezTo>
                    <a:pt x="111" y="39"/>
                    <a:pt x="112" y="71"/>
                    <a:pt x="92" y="88"/>
                  </a:cubicBezTo>
                  <a:cubicBezTo>
                    <a:pt x="81" y="97"/>
                    <a:pt x="81" y="107"/>
                    <a:pt x="79" y="119"/>
                  </a:cubicBezTo>
                  <a:cubicBezTo>
                    <a:pt x="71" y="172"/>
                    <a:pt x="91" y="210"/>
                    <a:pt x="131" y="245"/>
                  </a:cubicBezTo>
                  <a:cubicBezTo>
                    <a:pt x="190" y="298"/>
                    <a:pt x="244" y="356"/>
                    <a:pt x="300" y="412"/>
                  </a:cubicBezTo>
                  <a:cubicBezTo>
                    <a:pt x="308" y="421"/>
                    <a:pt x="317" y="425"/>
                    <a:pt x="329" y="425"/>
                  </a:cubicBezTo>
                  <a:cubicBezTo>
                    <a:pt x="382" y="425"/>
                    <a:pt x="434" y="425"/>
                    <a:pt x="487" y="425"/>
                  </a:cubicBezTo>
                  <a:cubicBezTo>
                    <a:pt x="497" y="425"/>
                    <a:pt x="504" y="424"/>
                    <a:pt x="511" y="415"/>
                  </a:cubicBezTo>
                  <a:cubicBezTo>
                    <a:pt x="530" y="393"/>
                    <a:pt x="561" y="391"/>
                    <a:pt x="582" y="410"/>
                  </a:cubicBezTo>
                  <a:cubicBezTo>
                    <a:pt x="602" y="429"/>
                    <a:pt x="603" y="462"/>
                    <a:pt x="583" y="482"/>
                  </a:cubicBezTo>
                  <a:cubicBezTo>
                    <a:pt x="563" y="501"/>
                    <a:pt x="531" y="500"/>
                    <a:pt x="512" y="478"/>
                  </a:cubicBezTo>
                  <a:cubicBezTo>
                    <a:pt x="505" y="470"/>
                    <a:pt x="497" y="468"/>
                    <a:pt x="488" y="469"/>
                  </a:cubicBezTo>
                  <a:cubicBezTo>
                    <a:pt x="458" y="469"/>
                    <a:pt x="429" y="469"/>
                    <a:pt x="400" y="469"/>
                  </a:cubicBezTo>
                  <a:cubicBezTo>
                    <a:pt x="400" y="468"/>
                    <a:pt x="400" y="468"/>
                    <a:pt x="400" y="468"/>
                  </a:cubicBezTo>
                  <a:close/>
                  <a:moveTo>
                    <a:pt x="58" y="74"/>
                  </a:moveTo>
                  <a:cubicBezTo>
                    <a:pt x="68" y="71"/>
                    <a:pt x="77" y="66"/>
                    <a:pt x="76" y="54"/>
                  </a:cubicBezTo>
                  <a:cubicBezTo>
                    <a:pt x="76" y="41"/>
                    <a:pt x="68" y="34"/>
                    <a:pt x="56" y="35"/>
                  </a:cubicBezTo>
                  <a:cubicBezTo>
                    <a:pt x="45" y="36"/>
                    <a:pt x="38" y="44"/>
                    <a:pt x="39" y="55"/>
                  </a:cubicBezTo>
                  <a:cubicBezTo>
                    <a:pt x="39" y="66"/>
                    <a:pt x="47" y="72"/>
                    <a:pt x="58" y="74"/>
                  </a:cubicBezTo>
                  <a:close/>
                  <a:moveTo>
                    <a:pt x="548" y="427"/>
                  </a:moveTo>
                  <a:cubicBezTo>
                    <a:pt x="537" y="429"/>
                    <a:pt x="529" y="436"/>
                    <a:pt x="529" y="446"/>
                  </a:cubicBezTo>
                  <a:cubicBezTo>
                    <a:pt x="529" y="458"/>
                    <a:pt x="537" y="466"/>
                    <a:pt x="550" y="465"/>
                  </a:cubicBezTo>
                  <a:cubicBezTo>
                    <a:pt x="561" y="465"/>
                    <a:pt x="568" y="457"/>
                    <a:pt x="567" y="446"/>
                  </a:cubicBezTo>
                  <a:cubicBezTo>
                    <a:pt x="567" y="434"/>
                    <a:pt x="559" y="428"/>
                    <a:pt x="548" y="4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0033EF41-17A9-1464-77D4-F8843FA65E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3" y="1456"/>
              <a:ext cx="176" cy="170"/>
            </a:xfrm>
            <a:custGeom>
              <a:avLst/>
              <a:gdLst>
                <a:gd name="T0" fmla="*/ 187 w 427"/>
                <a:gd name="T1" fmla="*/ 99 h 414"/>
                <a:gd name="T2" fmla="*/ 166 w 427"/>
                <a:gd name="T3" fmla="*/ 106 h 414"/>
                <a:gd name="T4" fmla="*/ 70 w 427"/>
                <a:gd name="T5" fmla="*/ 202 h 414"/>
                <a:gd name="T6" fmla="*/ 71 w 427"/>
                <a:gd name="T7" fmla="*/ 222 h 414"/>
                <a:gd name="T8" fmla="*/ 177 w 427"/>
                <a:gd name="T9" fmla="*/ 328 h 414"/>
                <a:gd name="T10" fmla="*/ 201 w 427"/>
                <a:gd name="T11" fmla="*/ 338 h 414"/>
                <a:gd name="T12" fmla="*/ 313 w 427"/>
                <a:gd name="T13" fmla="*/ 338 h 414"/>
                <a:gd name="T14" fmla="*/ 337 w 427"/>
                <a:gd name="T15" fmla="*/ 327 h 414"/>
                <a:gd name="T16" fmla="*/ 408 w 427"/>
                <a:gd name="T17" fmla="*/ 324 h 414"/>
                <a:gd name="T18" fmla="*/ 408 w 427"/>
                <a:gd name="T19" fmla="*/ 394 h 414"/>
                <a:gd name="T20" fmla="*/ 337 w 427"/>
                <a:gd name="T21" fmla="*/ 391 h 414"/>
                <a:gd name="T22" fmla="*/ 311 w 427"/>
                <a:gd name="T23" fmla="*/ 381 h 414"/>
                <a:gd name="T24" fmla="*/ 183 w 427"/>
                <a:gd name="T25" fmla="*/ 381 h 414"/>
                <a:gd name="T26" fmla="*/ 157 w 427"/>
                <a:gd name="T27" fmla="*/ 370 h 414"/>
                <a:gd name="T28" fmla="*/ 10 w 427"/>
                <a:gd name="T29" fmla="*/ 223 h 414"/>
                <a:gd name="T30" fmla="*/ 10 w 427"/>
                <a:gd name="T31" fmla="*/ 200 h 414"/>
                <a:gd name="T32" fmla="*/ 135 w 427"/>
                <a:gd name="T33" fmla="*/ 76 h 414"/>
                <a:gd name="T34" fmla="*/ 143 w 427"/>
                <a:gd name="T35" fmla="*/ 56 h 414"/>
                <a:gd name="T36" fmla="*/ 190 w 427"/>
                <a:gd name="T37" fmla="*/ 1 h 414"/>
                <a:gd name="T38" fmla="*/ 241 w 427"/>
                <a:gd name="T39" fmla="*/ 50 h 414"/>
                <a:gd name="T40" fmla="*/ 187 w 427"/>
                <a:gd name="T41" fmla="*/ 99 h 414"/>
                <a:gd name="T42" fmla="*/ 190 w 427"/>
                <a:gd name="T43" fmla="*/ 31 h 414"/>
                <a:gd name="T44" fmla="*/ 173 w 427"/>
                <a:gd name="T45" fmla="*/ 50 h 414"/>
                <a:gd name="T46" fmla="*/ 193 w 427"/>
                <a:gd name="T47" fmla="*/ 69 h 414"/>
                <a:gd name="T48" fmla="*/ 210 w 427"/>
                <a:gd name="T49" fmla="*/ 49 h 414"/>
                <a:gd name="T50" fmla="*/ 190 w 427"/>
                <a:gd name="T51" fmla="*/ 31 h 414"/>
                <a:gd name="T52" fmla="*/ 373 w 427"/>
                <a:gd name="T53" fmla="*/ 378 h 414"/>
                <a:gd name="T54" fmla="*/ 392 w 427"/>
                <a:gd name="T55" fmla="*/ 360 h 414"/>
                <a:gd name="T56" fmla="*/ 375 w 427"/>
                <a:gd name="T57" fmla="*/ 340 h 414"/>
                <a:gd name="T58" fmla="*/ 354 w 427"/>
                <a:gd name="T59" fmla="*/ 359 h 414"/>
                <a:gd name="T60" fmla="*/ 373 w 427"/>
                <a:gd name="T61" fmla="*/ 37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7" h="414">
                  <a:moveTo>
                    <a:pt x="187" y="99"/>
                  </a:moveTo>
                  <a:cubicBezTo>
                    <a:pt x="179" y="97"/>
                    <a:pt x="173" y="100"/>
                    <a:pt x="166" y="106"/>
                  </a:cubicBezTo>
                  <a:cubicBezTo>
                    <a:pt x="135" y="138"/>
                    <a:pt x="103" y="171"/>
                    <a:pt x="70" y="202"/>
                  </a:cubicBezTo>
                  <a:cubicBezTo>
                    <a:pt x="62" y="210"/>
                    <a:pt x="63" y="214"/>
                    <a:pt x="71" y="222"/>
                  </a:cubicBezTo>
                  <a:cubicBezTo>
                    <a:pt x="106" y="257"/>
                    <a:pt x="142" y="292"/>
                    <a:pt x="177" y="328"/>
                  </a:cubicBezTo>
                  <a:cubicBezTo>
                    <a:pt x="184" y="335"/>
                    <a:pt x="191" y="338"/>
                    <a:pt x="201" y="338"/>
                  </a:cubicBezTo>
                  <a:cubicBezTo>
                    <a:pt x="239" y="337"/>
                    <a:pt x="276" y="337"/>
                    <a:pt x="313" y="338"/>
                  </a:cubicBezTo>
                  <a:cubicBezTo>
                    <a:pt x="324" y="338"/>
                    <a:pt x="330" y="335"/>
                    <a:pt x="337" y="327"/>
                  </a:cubicBezTo>
                  <a:cubicBezTo>
                    <a:pt x="356" y="305"/>
                    <a:pt x="388" y="304"/>
                    <a:pt x="408" y="324"/>
                  </a:cubicBezTo>
                  <a:cubicBezTo>
                    <a:pt x="427" y="343"/>
                    <a:pt x="427" y="375"/>
                    <a:pt x="408" y="394"/>
                  </a:cubicBezTo>
                  <a:cubicBezTo>
                    <a:pt x="388" y="414"/>
                    <a:pt x="356" y="413"/>
                    <a:pt x="337" y="391"/>
                  </a:cubicBezTo>
                  <a:cubicBezTo>
                    <a:pt x="329" y="382"/>
                    <a:pt x="322" y="381"/>
                    <a:pt x="311" y="381"/>
                  </a:cubicBezTo>
                  <a:cubicBezTo>
                    <a:pt x="269" y="381"/>
                    <a:pt x="226" y="381"/>
                    <a:pt x="183" y="381"/>
                  </a:cubicBezTo>
                  <a:cubicBezTo>
                    <a:pt x="172" y="381"/>
                    <a:pt x="165" y="378"/>
                    <a:pt x="157" y="370"/>
                  </a:cubicBezTo>
                  <a:cubicBezTo>
                    <a:pt x="109" y="321"/>
                    <a:pt x="60" y="272"/>
                    <a:pt x="10" y="223"/>
                  </a:cubicBezTo>
                  <a:cubicBezTo>
                    <a:pt x="1" y="214"/>
                    <a:pt x="0" y="210"/>
                    <a:pt x="10" y="200"/>
                  </a:cubicBezTo>
                  <a:cubicBezTo>
                    <a:pt x="52" y="159"/>
                    <a:pt x="93" y="117"/>
                    <a:pt x="135" y="76"/>
                  </a:cubicBezTo>
                  <a:cubicBezTo>
                    <a:pt x="140" y="70"/>
                    <a:pt x="144" y="66"/>
                    <a:pt x="143" y="56"/>
                  </a:cubicBezTo>
                  <a:cubicBezTo>
                    <a:pt x="139" y="26"/>
                    <a:pt x="161" y="2"/>
                    <a:pt x="190" y="1"/>
                  </a:cubicBezTo>
                  <a:cubicBezTo>
                    <a:pt x="218" y="0"/>
                    <a:pt x="240" y="22"/>
                    <a:pt x="241" y="50"/>
                  </a:cubicBezTo>
                  <a:cubicBezTo>
                    <a:pt x="241" y="78"/>
                    <a:pt x="218" y="100"/>
                    <a:pt x="187" y="99"/>
                  </a:cubicBezTo>
                  <a:close/>
                  <a:moveTo>
                    <a:pt x="190" y="31"/>
                  </a:moveTo>
                  <a:cubicBezTo>
                    <a:pt x="180" y="33"/>
                    <a:pt x="173" y="38"/>
                    <a:pt x="173" y="50"/>
                  </a:cubicBezTo>
                  <a:cubicBezTo>
                    <a:pt x="173" y="64"/>
                    <a:pt x="180" y="70"/>
                    <a:pt x="193" y="69"/>
                  </a:cubicBezTo>
                  <a:cubicBezTo>
                    <a:pt x="204" y="68"/>
                    <a:pt x="211" y="61"/>
                    <a:pt x="210" y="49"/>
                  </a:cubicBezTo>
                  <a:cubicBezTo>
                    <a:pt x="209" y="38"/>
                    <a:pt x="202" y="32"/>
                    <a:pt x="190" y="31"/>
                  </a:cubicBezTo>
                  <a:close/>
                  <a:moveTo>
                    <a:pt x="373" y="378"/>
                  </a:moveTo>
                  <a:cubicBezTo>
                    <a:pt x="384" y="377"/>
                    <a:pt x="392" y="372"/>
                    <a:pt x="392" y="360"/>
                  </a:cubicBezTo>
                  <a:cubicBezTo>
                    <a:pt x="393" y="348"/>
                    <a:pt x="386" y="341"/>
                    <a:pt x="375" y="340"/>
                  </a:cubicBezTo>
                  <a:cubicBezTo>
                    <a:pt x="362" y="339"/>
                    <a:pt x="354" y="348"/>
                    <a:pt x="354" y="359"/>
                  </a:cubicBezTo>
                  <a:cubicBezTo>
                    <a:pt x="353" y="370"/>
                    <a:pt x="361" y="377"/>
                    <a:pt x="373" y="3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34F21672-F4E1-5AA2-432A-331BE70691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2" y="1557"/>
              <a:ext cx="154" cy="235"/>
            </a:xfrm>
            <a:custGeom>
              <a:avLst/>
              <a:gdLst>
                <a:gd name="T0" fmla="*/ 190 w 374"/>
                <a:gd name="T1" fmla="*/ 253 h 571"/>
                <a:gd name="T2" fmla="*/ 193 w 374"/>
                <a:gd name="T3" fmla="*/ 156 h 571"/>
                <a:gd name="T4" fmla="*/ 259 w 374"/>
                <a:gd name="T5" fmla="*/ 85 h 571"/>
                <a:gd name="T6" fmla="*/ 275 w 374"/>
                <a:gd name="T7" fmla="*/ 48 h 571"/>
                <a:gd name="T8" fmla="*/ 327 w 374"/>
                <a:gd name="T9" fmla="*/ 2 h 571"/>
                <a:gd name="T10" fmla="*/ 373 w 374"/>
                <a:gd name="T11" fmla="*/ 52 h 571"/>
                <a:gd name="T12" fmla="*/ 322 w 374"/>
                <a:gd name="T13" fmla="*/ 99 h 571"/>
                <a:gd name="T14" fmla="*/ 296 w 374"/>
                <a:gd name="T15" fmla="*/ 109 h 571"/>
                <a:gd name="T16" fmla="*/ 237 w 374"/>
                <a:gd name="T17" fmla="*/ 173 h 571"/>
                <a:gd name="T18" fmla="*/ 234 w 374"/>
                <a:gd name="T19" fmla="*/ 260 h 571"/>
                <a:gd name="T20" fmla="*/ 234 w 374"/>
                <a:gd name="T21" fmla="*/ 353 h 571"/>
                <a:gd name="T22" fmla="*/ 223 w 374"/>
                <a:gd name="T23" fmla="*/ 379 h 571"/>
                <a:gd name="T24" fmla="*/ 109 w 374"/>
                <a:gd name="T25" fmla="*/ 492 h 571"/>
                <a:gd name="T26" fmla="*/ 98 w 374"/>
                <a:gd name="T27" fmla="*/ 520 h 571"/>
                <a:gd name="T28" fmla="*/ 49 w 374"/>
                <a:gd name="T29" fmla="*/ 570 h 571"/>
                <a:gd name="T30" fmla="*/ 1 w 374"/>
                <a:gd name="T31" fmla="*/ 520 h 571"/>
                <a:gd name="T32" fmla="*/ 52 w 374"/>
                <a:gd name="T33" fmla="*/ 473 h 571"/>
                <a:gd name="T34" fmla="*/ 78 w 374"/>
                <a:gd name="T35" fmla="*/ 463 h 571"/>
                <a:gd name="T36" fmla="*/ 178 w 374"/>
                <a:gd name="T37" fmla="*/ 362 h 571"/>
                <a:gd name="T38" fmla="*/ 190 w 374"/>
                <a:gd name="T39" fmla="*/ 335 h 571"/>
                <a:gd name="T40" fmla="*/ 190 w 374"/>
                <a:gd name="T41" fmla="*/ 253 h 571"/>
                <a:gd name="T42" fmla="*/ 190 w 374"/>
                <a:gd name="T43" fmla="*/ 253 h 571"/>
                <a:gd name="T44" fmla="*/ 50 w 374"/>
                <a:gd name="T45" fmla="*/ 540 h 571"/>
                <a:gd name="T46" fmla="*/ 69 w 374"/>
                <a:gd name="T47" fmla="*/ 521 h 571"/>
                <a:gd name="T48" fmla="*/ 49 w 374"/>
                <a:gd name="T49" fmla="*/ 502 h 571"/>
                <a:gd name="T50" fmla="*/ 31 w 374"/>
                <a:gd name="T51" fmla="*/ 522 h 571"/>
                <a:gd name="T52" fmla="*/ 50 w 374"/>
                <a:gd name="T53" fmla="*/ 540 h 571"/>
                <a:gd name="T54" fmla="*/ 324 w 374"/>
                <a:gd name="T55" fmla="*/ 31 h 571"/>
                <a:gd name="T56" fmla="*/ 305 w 374"/>
                <a:gd name="T57" fmla="*/ 51 h 571"/>
                <a:gd name="T58" fmla="*/ 323 w 374"/>
                <a:gd name="T59" fmla="*/ 70 h 571"/>
                <a:gd name="T60" fmla="*/ 342 w 374"/>
                <a:gd name="T61" fmla="*/ 51 h 571"/>
                <a:gd name="T62" fmla="*/ 324 w 374"/>
                <a:gd name="T63" fmla="*/ 3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4" h="571">
                  <a:moveTo>
                    <a:pt x="190" y="253"/>
                  </a:moveTo>
                  <a:cubicBezTo>
                    <a:pt x="190" y="220"/>
                    <a:pt x="181" y="184"/>
                    <a:pt x="193" y="156"/>
                  </a:cubicBezTo>
                  <a:cubicBezTo>
                    <a:pt x="204" y="128"/>
                    <a:pt x="236" y="108"/>
                    <a:pt x="259" y="85"/>
                  </a:cubicBezTo>
                  <a:cubicBezTo>
                    <a:pt x="269" y="75"/>
                    <a:pt x="277" y="66"/>
                    <a:pt x="275" y="48"/>
                  </a:cubicBezTo>
                  <a:cubicBezTo>
                    <a:pt x="273" y="21"/>
                    <a:pt x="299" y="0"/>
                    <a:pt x="327" y="2"/>
                  </a:cubicBezTo>
                  <a:cubicBezTo>
                    <a:pt x="353" y="3"/>
                    <a:pt x="374" y="26"/>
                    <a:pt x="373" y="52"/>
                  </a:cubicBezTo>
                  <a:cubicBezTo>
                    <a:pt x="372" y="80"/>
                    <a:pt x="350" y="102"/>
                    <a:pt x="322" y="99"/>
                  </a:cubicBezTo>
                  <a:cubicBezTo>
                    <a:pt x="310" y="98"/>
                    <a:pt x="303" y="102"/>
                    <a:pt x="296" y="109"/>
                  </a:cubicBezTo>
                  <a:cubicBezTo>
                    <a:pt x="276" y="130"/>
                    <a:pt x="247" y="148"/>
                    <a:pt x="237" y="173"/>
                  </a:cubicBezTo>
                  <a:cubicBezTo>
                    <a:pt x="226" y="198"/>
                    <a:pt x="234" y="230"/>
                    <a:pt x="234" y="260"/>
                  </a:cubicBezTo>
                  <a:cubicBezTo>
                    <a:pt x="233" y="291"/>
                    <a:pt x="233" y="322"/>
                    <a:pt x="234" y="353"/>
                  </a:cubicBezTo>
                  <a:cubicBezTo>
                    <a:pt x="234" y="364"/>
                    <a:pt x="230" y="372"/>
                    <a:pt x="223" y="379"/>
                  </a:cubicBezTo>
                  <a:cubicBezTo>
                    <a:pt x="185" y="417"/>
                    <a:pt x="147" y="455"/>
                    <a:pt x="109" y="492"/>
                  </a:cubicBezTo>
                  <a:cubicBezTo>
                    <a:pt x="101" y="500"/>
                    <a:pt x="97" y="508"/>
                    <a:pt x="98" y="520"/>
                  </a:cubicBezTo>
                  <a:cubicBezTo>
                    <a:pt x="100" y="549"/>
                    <a:pt x="77" y="571"/>
                    <a:pt x="49" y="570"/>
                  </a:cubicBezTo>
                  <a:cubicBezTo>
                    <a:pt x="21" y="570"/>
                    <a:pt x="0" y="548"/>
                    <a:pt x="1" y="520"/>
                  </a:cubicBezTo>
                  <a:cubicBezTo>
                    <a:pt x="2" y="492"/>
                    <a:pt x="24" y="470"/>
                    <a:pt x="52" y="473"/>
                  </a:cubicBezTo>
                  <a:cubicBezTo>
                    <a:pt x="64" y="474"/>
                    <a:pt x="70" y="470"/>
                    <a:pt x="78" y="463"/>
                  </a:cubicBezTo>
                  <a:cubicBezTo>
                    <a:pt x="111" y="429"/>
                    <a:pt x="144" y="395"/>
                    <a:pt x="178" y="362"/>
                  </a:cubicBezTo>
                  <a:cubicBezTo>
                    <a:pt x="186" y="354"/>
                    <a:pt x="190" y="346"/>
                    <a:pt x="190" y="335"/>
                  </a:cubicBezTo>
                  <a:cubicBezTo>
                    <a:pt x="189" y="307"/>
                    <a:pt x="190" y="280"/>
                    <a:pt x="190" y="253"/>
                  </a:cubicBezTo>
                  <a:cubicBezTo>
                    <a:pt x="190" y="253"/>
                    <a:pt x="190" y="253"/>
                    <a:pt x="190" y="253"/>
                  </a:cubicBezTo>
                  <a:close/>
                  <a:moveTo>
                    <a:pt x="50" y="540"/>
                  </a:moveTo>
                  <a:cubicBezTo>
                    <a:pt x="61" y="539"/>
                    <a:pt x="69" y="533"/>
                    <a:pt x="69" y="521"/>
                  </a:cubicBezTo>
                  <a:cubicBezTo>
                    <a:pt x="69" y="509"/>
                    <a:pt x="62" y="501"/>
                    <a:pt x="49" y="502"/>
                  </a:cubicBezTo>
                  <a:cubicBezTo>
                    <a:pt x="37" y="503"/>
                    <a:pt x="31" y="511"/>
                    <a:pt x="31" y="522"/>
                  </a:cubicBezTo>
                  <a:cubicBezTo>
                    <a:pt x="31" y="533"/>
                    <a:pt x="39" y="539"/>
                    <a:pt x="50" y="540"/>
                  </a:cubicBezTo>
                  <a:close/>
                  <a:moveTo>
                    <a:pt x="324" y="31"/>
                  </a:moveTo>
                  <a:cubicBezTo>
                    <a:pt x="313" y="33"/>
                    <a:pt x="305" y="39"/>
                    <a:pt x="305" y="51"/>
                  </a:cubicBezTo>
                  <a:cubicBezTo>
                    <a:pt x="305" y="63"/>
                    <a:pt x="312" y="70"/>
                    <a:pt x="323" y="70"/>
                  </a:cubicBezTo>
                  <a:cubicBezTo>
                    <a:pt x="335" y="70"/>
                    <a:pt x="342" y="63"/>
                    <a:pt x="342" y="51"/>
                  </a:cubicBezTo>
                  <a:cubicBezTo>
                    <a:pt x="343" y="39"/>
                    <a:pt x="335" y="33"/>
                    <a:pt x="324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6B62A1D0-4E44-0561-B56D-D478A46405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4" y="1723"/>
              <a:ext cx="109" cy="191"/>
            </a:xfrm>
            <a:custGeom>
              <a:avLst/>
              <a:gdLst>
                <a:gd name="T0" fmla="*/ 189 w 265"/>
                <a:gd name="T1" fmla="*/ 170 h 462"/>
                <a:gd name="T2" fmla="*/ 189 w 265"/>
                <a:gd name="T3" fmla="*/ 134 h 462"/>
                <a:gd name="T4" fmla="*/ 173 w 265"/>
                <a:gd name="T5" fmla="*/ 82 h 462"/>
                <a:gd name="T6" fmla="*/ 181 w 265"/>
                <a:gd name="T7" fmla="*/ 15 h 462"/>
                <a:gd name="T8" fmla="*/ 248 w 265"/>
                <a:gd name="T9" fmla="*/ 21 h 462"/>
                <a:gd name="T10" fmla="*/ 245 w 265"/>
                <a:gd name="T11" fmla="*/ 89 h 462"/>
                <a:gd name="T12" fmla="*/ 233 w 265"/>
                <a:gd name="T13" fmla="*/ 120 h 462"/>
                <a:gd name="T14" fmla="*/ 233 w 265"/>
                <a:gd name="T15" fmla="*/ 242 h 462"/>
                <a:gd name="T16" fmla="*/ 220 w 265"/>
                <a:gd name="T17" fmla="*/ 273 h 462"/>
                <a:gd name="T18" fmla="*/ 108 w 265"/>
                <a:gd name="T19" fmla="*/ 384 h 462"/>
                <a:gd name="T20" fmla="*/ 98 w 265"/>
                <a:gd name="T21" fmla="*/ 408 h 462"/>
                <a:gd name="T22" fmla="*/ 51 w 265"/>
                <a:gd name="T23" fmla="*/ 461 h 462"/>
                <a:gd name="T24" fmla="*/ 0 w 265"/>
                <a:gd name="T25" fmla="*/ 411 h 462"/>
                <a:gd name="T26" fmla="*/ 53 w 265"/>
                <a:gd name="T27" fmla="*/ 363 h 462"/>
                <a:gd name="T28" fmla="*/ 78 w 265"/>
                <a:gd name="T29" fmla="*/ 352 h 462"/>
                <a:gd name="T30" fmla="*/ 175 w 265"/>
                <a:gd name="T31" fmla="*/ 257 h 462"/>
                <a:gd name="T32" fmla="*/ 189 w 265"/>
                <a:gd name="T33" fmla="*/ 220 h 462"/>
                <a:gd name="T34" fmla="*/ 189 w 265"/>
                <a:gd name="T35" fmla="*/ 170 h 462"/>
                <a:gd name="T36" fmla="*/ 231 w 265"/>
                <a:gd name="T37" fmla="*/ 53 h 462"/>
                <a:gd name="T38" fmla="*/ 211 w 265"/>
                <a:gd name="T39" fmla="*/ 35 h 462"/>
                <a:gd name="T40" fmla="*/ 192 w 265"/>
                <a:gd name="T41" fmla="*/ 54 h 462"/>
                <a:gd name="T42" fmla="*/ 212 w 265"/>
                <a:gd name="T43" fmla="*/ 73 h 462"/>
                <a:gd name="T44" fmla="*/ 231 w 265"/>
                <a:gd name="T45" fmla="*/ 53 h 462"/>
                <a:gd name="T46" fmla="*/ 50 w 265"/>
                <a:gd name="T47" fmla="*/ 393 h 462"/>
                <a:gd name="T48" fmla="*/ 31 w 265"/>
                <a:gd name="T49" fmla="*/ 412 h 462"/>
                <a:gd name="T50" fmla="*/ 50 w 265"/>
                <a:gd name="T51" fmla="*/ 430 h 462"/>
                <a:gd name="T52" fmla="*/ 68 w 265"/>
                <a:gd name="T53" fmla="*/ 412 h 462"/>
                <a:gd name="T54" fmla="*/ 50 w 265"/>
                <a:gd name="T55" fmla="*/ 39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462">
                  <a:moveTo>
                    <a:pt x="189" y="170"/>
                  </a:moveTo>
                  <a:cubicBezTo>
                    <a:pt x="189" y="158"/>
                    <a:pt x="189" y="146"/>
                    <a:pt x="189" y="134"/>
                  </a:cubicBezTo>
                  <a:cubicBezTo>
                    <a:pt x="189" y="115"/>
                    <a:pt x="190" y="98"/>
                    <a:pt x="173" y="82"/>
                  </a:cubicBezTo>
                  <a:cubicBezTo>
                    <a:pt x="153" y="66"/>
                    <a:pt x="160" y="31"/>
                    <a:pt x="181" y="15"/>
                  </a:cubicBezTo>
                  <a:cubicBezTo>
                    <a:pt x="201" y="0"/>
                    <a:pt x="231" y="2"/>
                    <a:pt x="248" y="21"/>
                  </a:cubicBezTo>
                  <a:cubicBezTo>
                    <a:pt x="265" y="40"/>
                    <a:pt x="265" y="72"/>
                    <a:pt x="245" y="89"/>
                  </a:cubicBezTo>
                  <a:cubicBezTo>
                    <a:pt x="234" y="98"/>
                    <a:pt x="232" y="107"/>
                    <a:pt x="233" y="120"/>
                  </a:cubicBezTo>
                  <a:cubicBezTo>
                    <a:pt x="233" y="160"/>
                    <a:pt x="232" y="201"/>
                    <a:pt x="233" y="242"/>
                  </a:cubicBezTo>
                  <a:cubicBezTo>
                    <a:pt x="233" y="255"/>
                    <a:pt x="229" y="264"/>
                    <a:pt x="220" y="273"/>
                  </a:cubicBezTo>
                  <a:cubicBezTo>
                    <a:pt x="182" y="310"/>
                    <a:pt x="145" y="347"/>
                    <a:pt x="108" y="384"/>
                  </a:cubicBezTo>
                  <a:cubicBezTo>
                    <a:pt x="101" y="391"/>
                    <a:pt x="97" y="397"/>
                    <a:pt x="98" y="408"/>
                  </a:cubicBezTo>
                  <a:cubicBezTo>
                    <a:pt x="102" y="436"/>
                    <a:pt x="79" y="460"/>
                    <a:pt x="51" y="461"/>
                  </a:cubicBezTo>
                  <a:cubicBezTo>
                    <a:pt x="24" y="462"/>
                    <a:pt x="0" y="438"/>
                    <a:pt x="0" y="411"/>
                  </a:cubicBezTo>
                  <a:cubicBezTo>
                    <a:pt x="1" y="383"/>
                    <a:pt x="25" y="360"/>
                    <a:pt x="53" y="363"/>
                  </a:cubicBezTo>
                  <a:cubicBezTo>
                    <a:pt x="65" y="364"/>
                    <a:pt x="71" y="360"/>
                    <a:pt x="78" y="352"/>
                  </a:cubicBezTo>
                  <a:cubicBezTo>
                    <a:pt x="110" y="320"/>
                    <a:pt x="142" y="288"/>
                    <a:pt x="175" y="257"/>
                  </a:cubicBezTo>
                  <a:cubicBezTo>
                    <a:pt x="186" y="246"/>
                    <a:pt x="190" y="235"/>
                    <a:pt x="189" y="220"/>
                  </a:cubicBezTo>
                  <a:cubicBezTo>
                    <a:pt x="188" y="203"/>
                    <a:pt x="189" y="187"/>
                    <a:pt x="189" y="170"/>
                  </a:cubicBezTo>
                  <a:close/>
                  <a:moveTo>
                    <a:pt x="231" y="53"/>
                  </a:moveTo>
                  <a:cubicBezTo>
                    <a:pt x="229" y="42"/>
                    <a:pt x="223" y="35"/>
                    <a:pt x="211" y="35"/>
                  </a:cubicBezTo>
                  <a:cubicBezTo>
                    <a:pt x="200" y="35"/>
                    <a:pt x="192" y="42"/>
                    <a:pt x="192" y="54"/>
                  </a:cubicBezTo>
                  <a:cubicBezTo>
                    <a:pt x="192" y="66"/>
                    <a:pt x="201" y="74"/>
                    <a:pt x="212" y="73"/>
                  </a:cubicBezTo>
                  <a:cubicBezTo>
                    <a:pt x="223" y="73"/>
                    <a:pt x="229" y="65"/>
                    <a:pt x="231" y="53"/>
                  </a:cubicBezTo>
                  <a:close/>
                  <a:moveTo>
                    <a:pt x="50" y="393"/>
                  </a:moveTo>
                  <a:cubicBezTo>
                    <a:pt x="38" y="394"/>
                    <a:pt x="31" y="400"/>
                    <a:pt x="31" y="412"/>
                  </a:cubicBezTo>
                  <a:cubicBezTo>
                    <a:pt x="31" y="423"/>
                    <a:pt x="38" y="430"/>
                    <a:pt x="50" y="430"/>
                  </a:cubicBezTo>
                  <a:cubicBezTo>
                    <a:pt x="62" y="430"/>
                    <a:pt x="68" y="423"/>
                    <a:pt x="68" y="412"/>
                  </a:cubicBezTo>
                  <a:cubicBezTo>
                    <a:pt x="69" y="399"/>
                    <a:pt x="62" y="393"/>
                    <a:pt x="50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7FFBA1A5-0C2D-4831-4C92-5A137B6DF5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6" y="1658"/>
              <a:ext cx="59" cy="136"/>
            </a:xfrm>
            <a:custGeom>
              <a:avLst/>
              <a:gdLst>
                <a:gd name="T0" fmla="*/ 95 w 144"/>
                <a:gd name="T1" fmla="*/ 161 h 328"/>
                <a:gd name="T2" fmla="*/ 85 w 144"/>
                <a:gd name="T3" fmla="*/ 111 h 328"/>
                <a:gd name="T4" fmla="*/ 54 w 144"/>
                <a:gd name="T5" fmla="*/ 99 h 328"/>
                <a:gd name="T6" fmla="*/ 5 w 144"/>
                <a:gd name="T7" fmla="*/ 50 h 328"/>
                <a:gd name="T8" fmla="*/ 53 w 144"/>
                <a:gd name="T9" fmla="*/ 1 h 328"/>
                <a:gd name="T10" fmla="*/ 103 w 144"/>
                <a:gd name="T11" fmla="*/ 49 h 328"/>
                <a:gd name="T12" fmla="*/ 120 w 144"/>
                <a:gd name="T13" fmla="*/ 84 h 328"/>
                <a:gd name="T14" fmla="*/ 140 w 144"/>
                <a:gd name="T15" fmla="*/ 133 h 328"/>
                <a:gd name="T16" fmla="*/ 140 w 144"/>
                <a:gd name="T17" fmla="*/ 177 h 328"/>
                <a:gd name="T18" fmla="*/ 110 w 144"/>
                <a:gd name="T19" fmla="*/ 251 h 328"/>
                <a:gd name="T20" fmla="*/ 103 w 144"/>
                <a:gd name="T21" fmla="*/ 276 h 328"/>
                <a:gd name="T22" fmla="*/ 65 w 144"/>
                <a:gd name="T23" fmla="*/ 323 h 328"/>
                <a:gd name="T24" fmla="*/ 9 w 144"/>
                <a:gd name="T25" fmla="*/ 295 h 328"/>
                <a:gd name="T26" fmla="*/ 25 w 144"/>
                <a:gd name="T27" fmla="*/ 236 h 328"/>
                <a:gd name="T28" fmla="*/ 51 w 144"/>
                <a:gd name="T29" fmla="*/ 226 h 328"/>
                <a:gd name="T30" fmla="*/ 95 w 144"/>
                <a:gd name="T31" fmla="*/ 178 h 328"/>
                <a:gd name="T32" fmla="*/ 95 w 144"/>
                <a:gd name="T33" fmla="*/ 161 h 328"/>
                <a:gd name="T34" fmla="*/ 61 w 144"/>
                <a:gd name="T35" fmla="*/ 69 h 328"/>
                <a:gd name="T36" fmla="*/ 73 w 144"/>
                <a:gd name="T37" fmla="*/ 50 h 328"/>
                <a:gd name="T38" fmla="*/ 55 w 144"/>
                <a:gd name="T39" fmla="*/ 32 h 328"/>
                <a:gd name="T40" fmla="*/ 35 w 144"/>
                <a:gd name="T41" fmla="*/ 50 h 328"/>
                <a:gd name="T42" fmla="*/ 61 w 144"/>
                <a:gd name="T43" fmla="*/ 69 h 328"/>
                <a:gd name="T44" fmla="*/ 73 w 144"/>
                <a:gd name="T45" fmla="*/ 274 h 328"/>
                <a:gd name="T46" fmla="*/ 54 w 144"/>
                <a:gd name="T47" fmla="*/ 256 h 328"/>
                <a:gd name="T48" fmla="*/ 35 w 144"/>
                <a:gd name="T49" fmla="*/ 275 h 328"/>
                <a:gd name="T50" fmla="*/ 56 w 144"/>
                <a:gd name="T51" fmla="*/ 294 h 328"/>
                <a:gd name="T52" fmla="*/ 73 w 144"/>
                <a:gd name="T53" fmla="*/ 274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4" h="328">
                  <a:moveTo>
                    <a:pt x="95" y="161"/>
                  </a:moveTo>
                  <a:cubicBezTo>
                    <a:pt x="92" y="146"/>
                    <a:pt x="103" y="127"/>
                    <a:pt x="85" y="111"/>
                  </a:cubicBezTo>
                  <a:cubicBezTo>
                    <a:pt x="76" y="104"/>
                    <a:pt x="69" y="98"/>
                    <a:pt x="54" y="99"/>
                  </a:cubicBezTo>
                  <a:cubicBezTo>
                    <a:pt x="27" y="101"/>
                    <a:pt x="5" y="77"/>
                    <a:pt x="5" y="50"/>
                  </a:cubicBezTo>
                  <a:cubicBezTo>
                    <a:pt x="5" y="23"/>
                    <a:pt x="27" y="1"/>
                    <a:pt x="53" y="1"/>
                  </a:cubicBezTo>
                  <a:cubicBezTo>
                    <a:pt x="80" y="0"/>
                    <a:pt x="105" y="22"/>
                    <a:pt x="103" y="49"/>
                  </a:cubicBezTo>
                  <a:cubicBezTo>
                    <a:pt x="101" y="66"/>
                    <a:pt x="109" y="76"/>
                    <a:pt x="120" y="84"/>
                  </a:cubicBezTo>
                  <a:cubicBezTo>
                    <a:pt x="136" y="97"/>
                    <a:pt x="142" y="113"/>
                    <a:pt x="140" y="133"/>
                  </a:cubicBezTo>
                  <a:cubicBezTo>
                    <a:pt x="138" y="147"/>
                    <a:pt x="138" y="162"/>
                    <a:pt x="140" y="177"/>
                  </a:cubicBezTo>
                  <a:cubicBezTo>
                    <a:pt x="144" y="207"/>
                    <a:pt x="136" y="233"/>
                    <a:pt x="110" y="251"/>
                  </a:cubicBezTo>
                  <a:cubicBezTo>
                    <a:pt x="100" y="257"/>
                    <a:pt x="103" y="267"/>
                    <a:pt x="103" y="276"/>
                  </a:cubicBezTo>
                  <a:cubicBezTo>
                    <a:pt x="103" y="299"/>
                    <a:pt x="87" y="319"/>
                    <a:pt x="65" y="323"/>
                  </a:cubicBezTo>
                  <a:cubicBezTo>
                    <a:pt x="42" y="328"/>
                    <a:pt x="19" y="317"/>
                    <a:pt x="9" y="295"/>
                  </a:cubicBezTo>
                  <a:cubicBezTo>
                    <a:pt x="0" y="274"/>
                    <a:pt x="7" y="250"/>
                    <a:pt x="25" y="236"/>
                  </a:cubicBezTo>
                  <a:cubicBezTo>
                    <a:pt x="32" y="230"/>
                    <a:pt x="41" y="227"/>
                    <a:pt x="51" y="226"/>
                  </a:cubicBezTo>
                  <a:cubicBezTo>
                    <a:pt x="85" y="224"/>
                    <a:pt x="95" y="213"/>
                    <a:pt x="95" y="178"/>
                  </a:cubicBezTo>
                  <a:cubicBezTo>
                    <a:pt x="95" y="173"/>
                    <a:pt x="95" y="168"/>
                    <a:pt x="95" y="161"/>
                  </a:cubicBezTo>
                  <a:close/>
                  <a:moveTo>
                    <a:pt x="61" y="69"/>
                  </a:moveTo>
                  <a:cubicBezTo>
                    <a:pt x="69" y="70"/>
                    <a:pt x="73" y="61"/>
                    <a:pt x="73" y="50"/>
                  </a:cubicBezTo>
                  <a:cubicBezTo>
                    <a:pt x="73" y="39"/>
                    <a:pt x="67" y="32"/>
                    <a:pt x="55" y="32"/>
                  </a:cubicBezTo>
                  <a:cubicBezTo>
                    <a:pt x="43" y="31"/>
                    <a:pt x="36" y="38"/>
                    <a:pt x="35" y="50"/>
                  </a:cubicBezTo>
                  <a:cubicBezTo>
                    <a:pt x="35" y="62"/>
                    <a:pt x="43" y="69"/>
                    <a:pt x="61" y="69"/>
                  </a:cubicBezTo>
                  <a:close/>
                  <a:moveTo>
                    <a:pt x="73" y="274"/>
                  </a:moveTo>
                  <a:cubicBezTo>
                    <a:pt x="73" y="261"/>
                    <a:pt x="65" y="256"/>
                    <a:pt x="54" y="256"/>
                  </a:cubicBezTo>
                  <a:cubicBezTo>
                    <a:pt x="43" y="257"/>
                    <a:pt x="35" y="264"/>
                    <a:pt x="35" y="275"/>
                  </a:cubicBezTo>
                  <a:cubicBezTo>
                    <a:pt x="36" y="288"/>
                    <a:pt x="44" y="295"/>
                    <a:pt x="56" y="294"/>
                  </a:cubicBezTo>
                  <a:cubicBezTo>
                    <a:pt x="67" y="293"/>
                    <a:pt x="73" y="285"/>
                    <a:pt x="73" y="2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B8DEC2AA-54A8-38A5-76E7-442DA53195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8" y="1602"/>
              <a:ext cx="91" cy="130"/>
            </a:xfrm>
            <a:custGeom>
              <a:avLst/>
              <a:gdLst>
                <a:gd name="T0" fmla="*/ 122 w 222"/>
                <a:gd name="T1" fmla="*/ 261 h 315"/>
                <a:gd name="T2" fmla="*/ 112 w 222"/>
                <a:gd name="T3" fmla="*/ 237 h 315"/>
                <a:gd name="T4" fmla="*/ 50 w 222"/>
                <a:gd name="T5" fmla="*/ 175 h 315"/>
                <a:gd name="T6" fmla="*/ 36 w 222"/>
                <a:gd name="T7" fmla="*/ 142 h 315"/>
                <a:gd name="T8" fmla="*/ 19 w 222"/>
                <a:gd name="T9" fmla="*/ 81 h 315"/>
                <a:gd name="T10" fmla="*/ 29 w 222"/>
                <a:gd name="T11" fmla="*/ 15 h 315"/>
                <a:gd name="T12" fmla="*/ 94 w 222"/>
                <a:gd name="T13" fmla="*/ 20 h 315"/>
                <a:gd name="T14" fmla="*/ 95 w 222"/>
                <a:gd name="T15" fmla="*/ 87 h 315"/>
                <a:gd name="T16" fmla="*/ 97 w 222"/>
                <a:gd name="T17" fmla="*/ 160 h 315"/>
                <a:gd name="T18" fmla="*/ 131 w 222"/>
                <a:gd name="T19" fmla="*/ 194 h 315"/>
                <a:gd name="T20" fmla="*/ 178 w 222"/>
                <a:gd name="T21" fmla="*/ 218 h 315"/>
                <a:gd name="T22" fmla="*/ 220 w 222"/>
                <a:gd name="T23" fmla="*/ 270 h 315"/>
                <a:gd name="T24" fmla="*/ 167 w 222"/>
                <a:gd name="T25" fmla="*/ 314 h 315"/>
                <a:gd name="T26" fmla="*/ 122 w 222"/>
                <a:gd name="T27" fmla="*/ 261 h 315"/>
                <a:gd name="T28" fmla="*/ 58 w 222"/>
                <a:gd name="T29" fmla="*/ 36 h 315"/>
                <a:gd name="T30" fmla="*/ 40 w 222"/>
                <a:gd name="T31" fmla="*/ 54 h 315"/>
                <a:gd name="T32" fmla="*/ 58 w 222"/>
                <a:gd name="T33" fmla="*/ 74 h 315"/>
                <a:gd name="T34" fmla="*/ 78 w 222"/>
                <a:gd name="T35" fmla="*/ 54 h 315"/>
                <a:gd name="T36" fmla="*/ 58 w 222"/>
                <a:gd name="T37" fmla="*/ 36 h 315"/>
                <a:gd name="T38" fmla="*/ 171 w 222"/>
                <a:gd name="T39" fmla="*/ 284 h 315"/>
                <a:gd name="T40" fmla="*/ 190 w 222"/>
                <a:gd name="T41" fmla="*/ 266 h 315"/>
                <a:gd name="T42" fmla="*/ 172 w 222"/>
                <a:gd name="T43" fmla="*/ 246 h 315"/>
                <a:gd name="T44" fmla="*/ 152 w 222"/>
                <a:gd name="T45" fmla="*/ 265 h 315"/>
                <a:gd name="T46" fmla="*/ 171 w 222"/>
                <a:gd name="T47" fmla="*/ 28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2" h="315">
                  <a:moveTo>
                    <a:pt x="122" y="261"/>
                  </a:moveTo>
                  <a:cubicBezTo>
                    <a:pt x="126" y="251"/>
                    <a:pt x="120" y="244"/>
                    <a:pt x="112" y="237"/>
                  </a:cubicBezTo>
                  <a:cubicBezTo>
                    <a:pt x="91" y="216"/>
                    <a:pt x="71" y="195"/>
                    <a:pt x="50" y="175"/>
                  </a:cubicBezTo>
                  <a:cubicBezTo>
                    <a:pt x="40" y="165"/>
                    <a:pt x="36" y="155"/>
                    <a:pt x="36" y="142"/>
                  </a:cubicBezTo>
                  <a:cubicBezTo>
                    <a:pt x="37" y="120"/>
                    <a:pt x="39" y="99"/>
                    <a:pt x="19" y="81"/>
                  </a:cubicBezTo>
                  <a:cubicBezTo>
                    <a:pt x="0" y="64"/>
                    <a:pt x="8" y="31"/>
                    <a:pt x="29" y="15"/>
                  </a:cubicBezTo>
                  <a:cubicBezTo>
                    <a:pt x="49" y="0"/>
                    <a:pt x="76" y="2"/>
                    <a:pt x="94" y="20"/>
                  </a:cubicBezTo>
                  <a:cubicBezTo>
                    <a:pt x="112" y="38"/>
                    <a:pt x="112" y="68"/>
                    <a:pt x="95" y="87"/>
                  </a:cubicBezTo>
                  <a:cubicBezTo>
                    <a:pt x="73" y="112"/>
                    <a:pt x="74" y="137"/>
                    <a:pt x="97" y="160"/>
                  </a:cubicBezTo>
                  <a:cubicBezTo>
                    <a:pt x="109" y="172"/>
                    <a:pt x="120" y="183"/>
                    <a:pt x="131" y="194"/>
                  </a:cubicBezTo>
                  <a:cubicBezTo>
                    <a:pt x="144" y="207"/>
                    <a:pt x="155" y="219"/>
                    <a:pt x="178" y="218"/>
                  </a:cubicBezTo>
                  <a:cubicBezTo>
                    <a:pt x="204" y="216"/>
                    <a:pt x="222" y="243"/>
                    <a:pt x="220" y="270"/>
                  </a:cubicBezTo>
                  <a:cubicBezTo>
                    <a:pt x="217" y="297"/>
                    <a:pt x="195" y="315"/>
                    <a:pt x="167" y="314"/>
                  </a:cubicBezTo>
                  <a:cubicBezTo>
                    <a:pt x="141" y="312"/>
                    <a:pt x="122" y="291"/>
                    <a:pt x="122" y="261"/>
                  </a:cubicBezTo>
                  <a:close/>
                  <a:moveTo>
                    <a:pt x="58" y="36"/>
                  </a:moveTo>
                  <a:cubicBezTo>
                    <a:pt x="47" y="36"/>
                    <a:pt x="40" y="43"/>
                    <a:pt x="40" y="54"/>
                  </a:cubicBezTo>
                  <a:cubicBezTo>
                    <a:pt x="40" y="66"/>
                    <a:pt x="47" y="74"/>
                    <a:pt x="58" y="74"/>
                  </a:cubicBezTo>
                  <a:cubicBezTo>
                    <a:pt x="70" y="74"/>
                    <a:pt x="78" y="66"/>
                    <a:pt x="78" y="54"/>
                  </a:cubicBezTo>
                  <a:cubicBezTo>
                    <a:pt x="77" y="42"/>
                    <a:pt x="70" y="36"/>
                    <a:pt x="58" y="36"/>
                  </a:cubicBezTo>
                  <a:close/>
                  <a:moveTo>
                    <a:pt x="171" y="284"/>
                  </a:moveTo>
                  <a:cubicBezTo>
                    <a:pt x="182" y="283"/>
                    <a:pt x="190" y="277"/>
                    <a:pt x="190" y="266"/>
                  </a:cubicBezTo>
                  <a:cubicBezTo>
                    <a:pt x="191" y="254"/>
                    <a:pt x="183" y="247"/>
                    <a:pt x="172" y="246"/>
                  </a:cubicBezTo>
                  <a:cubicBezTo>
                    <a:pt x="160" y="245"/>
                    <a:pt x="152" y="252"/>
                    <a:pt x="152" y="265"/>
                  </a:cubicBezTo>
                  <a:cubicBezTo>
                    <a:pt x="152" y="276"/>
                    <a:pt x="160" y="282"/>
                    <a:pt x="171" y="2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FF32B714-5897-DEF5-0B88-4980DE6C6E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5" y="1800"/>
              <a:ext cx="70" cy="130"/>
            </a:xfrm>
            <a:custGeom>
              <a:avLst/>
              <a:gdLst>
                <a:gd name="T0" fmla="*/ 134 w 168"/>
                <a:gd name="T1" fmla="*/ 160 h 314"/>
                <a:gd name="T2" fmla="*/ 134 w 168"/>
                <a:gd name="T3" fmla="*/ 190 h 314"/>
                <a:gd name="T4" fmla="*/ 148 w 168"/>
                <a:gd name="T5" fmla="*/ 228 h 314"/>
                <a:gd name="T6" fmla="*/ 147 w 168"/>
                <a:gd name="T7" fmla="*/ 296 h 314"/>
                <a:gd name="T8" fmla="*/ 77 w 168"/>
                <a:gd name="T9" fmla="*/ 294 h 314"/>
                <a:gd name="T10" fmla="*/ 78 w 168"/>
                <a:gd name="T11" fmla="*/ 226 h 314"/>
                <a:gd name="T12" fmla="*/ 91 w 168"/>
                <a:gd name="T13" fmla="*/ 194 h 314"/>
                <a:gd name="T14" fmla="*/ 91 w 168"/>
                <a:gd name="T15" fmla="*/ 146 h 314"/>
                <a:gd name="T16" fmla="*/ 73 w 168"/>
                <a:gd name="T17" fmla="*/ 104 h 314"/>
                <a:gd name="T18" fmla="*/ 56 w 168"/>
                <a:gd name="T19" fmla="*/ 99 h 314"/>
                <a:gd name="T20" fmla="*/ 0 w 168"/>
                <a:gd name="T21" fmla="*/ 52 h 314"/>
                <a:gd name="T22" fmla="*/ 50 w 168"/>
                <a:gd name="T23" fmla="*/ 0 h 314"/>
                <a:gd name="T24" fmla="*/ 98 w 168"/>
                <a:gd name="T25" fmla="*/ 55 h 314"/>
                <a:gd name="T26" fmla="*/ 103 w 168"/>
                <a:gd name="T27" fmla="*/ 72 h 314"/>
                <a:gd name="T28" fmla="*/ 134 w 168"/>
                <a:gd name="T29" fmla="*/ 160 h 314"/>
                <a:gd name="T30" fmla="*/ 53 w 168"/>
                <a:gd name="T31" fmla="*/ 69 h 314"/>
                <a:gd name="T32" fmla="*/ 68 w 168"/>
                <a:gd name="T33" fmla="*/ 51 h 314"/>
                <a:gd name="T34" fmla="*/ 51 w 168"/>
                <a:gd name="T35" fmla="*/ 31 h 314"/>
                <a:gd name="T36" fmla="*/ 30 w 168"/>
                <a:gd name="T37" fmla="*/ 50 h 314"/>
                <a:gd name="T38" fmla="*/ 53 w 168"/>
                <a:gd name="T39" fmla="*/ 69 h 314"/>
                <a:gd name="T40" fmla="*/ 132 w 168"/>
                <a:gd name="T41" fmla="*/ 260 h 314"/>
                <a:gd name="T42" fmla="*/ 113 w 168"/>
                <a:gd name="T43" fmla="*/ 241 h 314"/>
                <a:gd name="T44" fmla="*/ 94 w 168"/>
                <a:gd name="T45" fmla="*/ 262 h 314"/>
                <a:gd name="T46" fmla="*/ 114 w 168"/>
                <a:gd name="T47" fmla="*/ 279 h 314"/>
                <a:gd name="T48" fmla="*/ 132 w 168"/>
                <a:gd name="T49" fmla="*/ 26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8" h="314">
                  <a:moveTo>
                    <a:pt x="134" y="160"/>
                  </a:moveTo>
                  <a:cubicBezTo>
                    <a:pt x="134" y="170"/>
                    <a:pt x="134" y="180"/>
                    <a:pt x="134" y="190"/>
                  </a:cubicBezTo>
                  <a:cubicBezTo>
                    <a:pt x="134" y="204"/>
                    <a:pt x="134" y="216"/>
                    <a:pt x="148" y="228"/>
                  </a:cubicBezTo>
                  <a:cubicBezTo>
                    <a:pt x="168" y="245"/>
                    <a:pt x="166" y="277"/>
                    <a:pt x="147" y="296"/>
                  </a:cubicBezTo>
                  <a:cubicBezTo>
                    <a:pt x="128" y="314"/>
                    <a:pt x="96" y="314"/>
                    <a:pt x="77" y="294"/>
                  </a:cubicBezTo>
                  <a:cubicBezTo>
                    <a:pt x="59" y="276"/>
                    <a:pt x="58" y="243"/>
                    <a:pt x="78" y="226"/>
                  </a:cubicBezTo>
                  <a:cubicBezTo>
                    <a:pt x="90" y="217"/>
                    <a:pt x="91" y="206"/>
                    <a:pt x="91" y="194"/>
                  </a:cubicBezTo>
                  <a:cubicBezTo>
                    <a:pt x="90" y="178"/>
                    <a:pt x="89" y="162"/>
                    <a:pt x="91" y="146"/>
                  </a:cubicBezTo>
                  <a:cubicBezTo>
                    <a:pt x="93" y="128"/>
                    <a:pt x="86" y="115"/>
                    <a:pt x="73" y="104"/>
                  </a:cubicBezTo>
                  <a:cubicBezTo>
                    <a:pt x="68" y="100"/>
                    <a:pt x="63" y="98"/>
                    <a:pt x="56" y="99"/>
                  </a:cubicBezTo>
                  <a:cubicBezTo>
                    <a:pt x="25" y="101"/>
                    <a:pt x="1" y="81"/>
                    <a:pt x="0" y="52"/>
                  </a:cubicBezTo>
                  <a:cubicBezTo>
                    <a:pt x="0" y="24"/>
                    <a:pt x="22" y="0"/>
                    <a:pt x="50" y="0"/>
                  </a:cubicBezTo>
                  <a:cubicBezTo>
                    <a:pt x="78" y="1"/>
                    <a:pt x="99" y="24"/>
                    <a:pt x="98" y="55"/>
                  </a:cubicBezTo>
                  <a:cubicBezTo>
                    <a:pt x="97" y="61"/>
                    <a:pt x="96" y="68"/>
                    <a:pt x="103" y="72"/>
                  </a:cubicBezTo>
                  <a:cubicBezTo>
                    <a:pt x="135" y="94"/>
                    <a:pt x="139" y="125"/>
                    <a:pt x="134" y="160"/>
                  </a:cubicBezTo>
                  <a:close/>
                  <a:moveTo>
                    <a:pt x="53" y="69"/>
                  </a:moveTo>
                  <a:cubicBezTo>
                    <a:pt x="62" y="70"/>
                    <a:pt x="68" y="63"/>
                    <a:pt x="68" y="51"/>
                  </a:cubicBezTo>
                  <a:cubicBezTo>
                    <a:pt x="69" y="40"/>
                    <a:pt x="63" y="32"/>
                    <a:pt x="51" y="31"/>
                  </a:cubicBezTo>
                  <a:cubicBezTo>
                    <a:pt x="38" y="30"/>
                    <a:pt x="31" y="38"/>
                    <a:pt x="30" y="50"/>
                  </a:cubicBezTo>
                  <a:cubicBezTo>
                    <a:pt x="30" y="61"/>
                    <a:pt x="37" y="68"/>
                    <a:pt x="53" y="69"/>
                  </a:cubicBezTo>
                  <a:close/>
                  <a:moveTo>
                    <a:pt x="132" y="260"/>
                  </a:moveTo>
                  <a:cubicBezTo>
                    <a:pt x="130" y="248"/>
                    <a:pt x="123" y="240"/>
                    <a:pt x="113" y="241"/>
                  </a:cubicBezTo>
                  <a:cubicBezTo>
                    <a:pt x="101" y="241"/>
                    <a:pt x="93" y="249"/>
                    <a:pt x="94" y="262"/>
                  </a:cubicBezTo>
                  <a:cubicBezTo>
                    <a:pt x="95" y="273"/>
                    <a:pt x="102" y="280"/>
                    <a:pt x="114" y="279"/>
                  </a:cubicBezTo>
                  <a:cubicBezTo>
                    <a:pt x="125" y="279"/>
                    <a:pt x="131" y="271"/>
                    <a:pt x="132" y="2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85B3103B-4CD9-D938-20F3-95BDB65113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9" y="1456"/>
              <a:ext cx="95" cy="94"/>
            </a:xfrm>
            <a:custGeom>
              <a:avLst/>
              <a:gdLst>
                <a:gd name="T0" fmla="*/ 173 w 228"/>
                <a:gd name="T1" fmla="*/ 99 h 228"/>
                <a:gd name="T2" fmla="*/ 150 w 228"/>
                <a:gd name="T3" fmla="*/ 109 h 228"/>
                <a:gd name="T4" fmla="*/ 121 w 228"/>
                <a:gd name="T5" fmla="*/ 138 h 228"/>
                <a:gd name="T6" fmla="*/ 99 w 228"/>
                <a:gd name="T7" fmla="*/ 181 h 228"/>
                <a:gd name="T8" fmla="*/ 48 w 228"/>
                <a:gd name="T9" fmla="*/ 226 h 228"/>
                <a:gd name="T10" fmla="*/ 2 w 228"/>
                <a:gd name="T11" fmla="*/ 174 h 228"/>
                <a:gd name="T12" fmla="*/ 55 w 228"/>
                <a:gd name="T13" fmla="*/ 128 h 228"/>
                <a:gd name="T14" fmla="*/ 79 w 228"/>
                <a:gd name="T15" fmla="*/ 119 h 228"/>
                <a:gd name="T16" fmla="*/ 108 w 228"/>
                <a:gd name="T17" fmla="*/ 89 h 228"/>
                <a:gd name="T18" fmla="*/ 130 w 228"/>
                <a:gd name="T19" fmla="*/ 44 h 228"/>
                <a:gd name="T20" fmla="*/ 181 w 228"/>
                <a:gd name="T21" fmla="*/ 1 h 228"/>
                <a:gd name="T22" fmla="*/ 227 w 228"/>
                <a:gd name="T23" fmla="*/ 53 h 228"/>
                <a:gd name="T24" fmla="*/ 173 w 228"/>
                <a:gd name="T25" fmla="*/ 99 h 228"/>
                <a:gd name="T26" fmla="*/ 159 w 228"/>
                <a:gd name="T27" fmla="*/ 49 h 228"/>
                <a:gd name="T28" fmla="*/ 177 w 228"/>
                <a:gd name="T29" fmla="*/ 69 h 228"/>
                <a:gd name="T30" fmla="*/ 197 w 228"/>
                <a:gd name="T31" fmla="*/ 49 h 228"/>
                <a:gd name="T32" fmla="*/ 177 w 228"/>
                <a:gd name="T33" fmla="*/ 31 h 228"/>
                <a:gd name="T34" fmla="*/ 159 w 228"/>
                <a:gd name="T35" fmla="*/ 49 h 228"/>
                <a:gd name="T36" fmla="*/ 52 w 228"/>
                <a:gd name="T37" fmla="*/ 158 h 228"/>
                <a:gd name="T38" fmla="*/ 33 w 228"/>
                <a:gd name="T39" fmla="*/ 176 h 228"/>
                <a:gd name="T40" fmla="*/ 51 w 228"/>
                <a:gd name="T41" fmla="*/ 195 h 228"/>
                <a:gd name="T42" fmla="*/ 70 w 228"/>
                <a:gd name="T43" fmla="*/ 177 h 228"/>
                <a:gd name="T44" fmla="*/ 52 w 228"/>
                <a:gd name="T45" fmla="*/ 15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" h="228">
                  <a:moveTo>
                    <a:pt x="173" y="99"/>
                  </a:moveTo>
                  <a:cubicBezTo>
                    <a:pt x="163" y="95"/>
                    <a:pt x="157" y="102"/>
                    <a:pt x="150" y="109"/>
                  </a:cubicBezTo>
                  <a:cubicBezTo>
                    <a:pt x="141" y="119"/>
                    <a:pt x="130" y="128"/>
                    <a:pt x="121" y="138"/>
                  </a:cubicBezTo>
                  <a:cubicBezTo>
                    <a:pt x="109" y="150"/>
                    <a:pt x="97" y="160"/>
                    <a:pt x="99" y="181"/>
                  </a:cubicBezTo>
                  <a:cubicBezTo>
                    <a:pt x="101" y="208"/>
                    <a:pt x="74" y="228"/>
                    <a:pt x="48" y="226"/>
                  </a:cubicBezTo>
                  <a:cubicBezTo>
                    <a:pt x="21" y="225"/>
                    <a:pt x="0" y="201"/>
                    <a:pt x="2" y="174"/>
                  </a:cubicBezTo>
                  <a:cubicBezTo>
                    <a:pt x="4" y="147"/>
                    <a:pt x="27" y="125"/>
                    <a:pt x="55" y="128"/>
                  </a:cubicBezTo>
                  <a:cubicBezTo>
                    <a:pt x="66" y="129"/>
                    <a:pt x="72" y="126"/>
                    <a:pt x="79" y="119"/>
                  </a:cubicBezTo>
                  <a:cubicBezTo>
                    <a:pt x="88" y="109"/>
                    <a:pt x="98" y="99"/>
                    <a:pt x="108" y="89"/>
                  </a:cubicBezTo>
                  <a:cubicBezTo>
                    <a:pt x="122" y="77"/>
                    <a:pt x="131" y="65"/>
                    <a:pt x="130" y="44"/>
                  </a:cubicBezTo>
                  <a:cubicBezTo>
                    <a:pt x="129" y="19"/>
                    <a:pt x="155" y="0"/>
                    <a:pt x="181" y="1"/>
                  </a:cubicBezTo>
                  <a:cubicBezTo>
                    <a:pt x="208" y="3"/>
                    <a:pt x="228" y="25"/>
                    <a:pt x="227" y="53"/>
                  </a:cubicBezTo>
                  <a:cubicBezTo>
                    <a:pt x="225" y="81"/>
                    <a:pt x="204" y="100"/>
                    <a:pt x="173" y="99"/>
                  </a:cubicBezTo>
                  <a:close/>
                  <a:moveTo>
                    <a:pt x="159" y="49"/>
                  </a:moveTo>
                  <a:cubicBezTo>
                    <a:pt x="159" y="62"/>
                    <a:pt x="165" y="69"/>
                    <a:pt x="177" y="69"/>
                  </a:cubicBezTo>
                  <a:cubicBezTo>
                    <a:pt x="189" y="69"/>
                    <a:pt x="198" y="62"/>
                    <a:pt x="197" y="49"/>
                  </a:cubicBezTo>
                  <a:cubicBezTo>
                    <a:pt x="196" y="38"/>
                    <a:pt x="189" y="31"/>
                    <a:pt x="177" y="31"/>
                  </a:cubicBezTo>
                  <a:cubicBezTo>
                    <a:pt x="166" y="32"/>
                    <a:pt x="160" y="40"/>
                    <a:pt x="159" y="49"/>
                  </a:cubicBezTo>
                  <a:close/>
                  <a:moveTo>
                    <a:pt x="52" y="158"/>
                  </a:moveTo>
                  <a:cubicBezTo>
                    <a:pt x="40" y="159"/>
                    <a:pt x="33" y="165"/>
                    <a:pt x="33" y="176"/>
                  </a:cubicBezTo>
                  <a:cubicBezTo>
                    <a:pt x="32" y="188"/>
                    <a:pt x="39" y="195"/>
                    <a:pt x="51" y="195"/>
                  </a:cubicBezTo>
                  <a:cubicBezTo>
                    <a:pt x="63" y="196"/>
                    <a:pt x="70" y="189"/>
                    <a:pt x="70" y="177"/>
                  </a:cubicBezTo>
                  <a:cubicBezTo>
                    <a:pt x="70" y="165"/>
                    <a:pt x="65" y="158"/>
                    <a:pt x="52" y="1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769AD3E-7DBA-2B91-E6A4-1514F7B205ED}"/>
              </a:ext>
            </a:extLst>
          </p:cNvPr>
          <p:cNvGrpSpPr/>
          <p:nvPr/>
        </p:nvGrpSpPr>
        <p:grpSpPr>
          <a:xfrm>
            <a:off x="1490902" y="3300545"/>
            <a:ext cx="546504" cy="845862"/>
            <a:chOff x="2446713" y="2893152"/>
            <a:chExt cx="385857" cy="597217"/>
          </a:xfrm>
          <a:solidFill>
            <a:srgbClr val="8C0073"/>
          </a:solidFill>
        </p:grpSpPr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0E2DF596-720F-5B74-D1D5-255EE5712906}"/>
                </a:ext>
              </a:extLst>
            </p:cNvPr>
            <p:cNvSpPr>
              <a:spLocks/>
            </p:cNvSpPr>
            <p:nvPr/>
          </p:nvSpPr>
          <p:spPr bwMode="gray">
            <a:xfrm>
              <a:off x="2446713" y="3114885"/>
              <a:ext cx="385857" cy="46676"/>
            </a:xfrm>
            <a:custGeom>
              <a:avLst/>
              <a:gdLst>
                <a:gd name="T0" fmla="*/ 217 w 225"/>
                <a:gd name="T1" fmla="*/ 1 h 27"/>
                <a:gd name="T2" fmla="*/ 8 w 225"/>
                <a:gd name="T3" fmla="*/ 0 h 27"/>
                <a:gd name="T4" fmla="*/ 0 w 225"/>
                <a:gd name="T5" fmla="*/ 8 h 27"/>
                <a:gd name="T6" fmla="*/ 0 w 225"/>
                <a:gd name="T7" fmla="*/ 18 h 27"/>
                <a:gd name="T8" fmla="*/ 8 w 225"/>
                <a:gd name="T9" fmla="*/ 26 h 27"/>
                <a:gd name="T10" fmla="*/ 216 w 225"/>
                <a:gd name="T11" fmla="*/ 27 h 27"/>
                <a:gd name="T12" fmla="*/ 224 w 225"/>
                <a:gd name="T13" fmla="*/ 19 h 27"/>
                <a:gd name="T14" fmla="*/ 224 w 225"/>
                <a:gd name="T15" fmla="*/ 9 h 27"/>
                <a:gd name="T16" fmla="*/ 217 w 225"/>
                <a:gd name="T17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5" h="27">
                  <a:moveTo>
                    <a:pt x="217" y="1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3"/>
                    <a:pt x="4" y="26"/>
                    <a:pt x="8" y="26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21" y="27"/>
                    <a:pt x="224" y="24"/>
                    <a:pt x="224" y="19"/>
                  </a:cubicBezTo>
                  <a:cubicBezTo>
                    <a:pt x="224" y="9"/>
                    <a:pt x="224" y="9"/>
                    <a:pt x="224" y="9"/>
                  </a:cubicBezTo>
                  <a:cubicBezTo>
                    <a:pt x="225" y="5"/>
                    <a:pt x="221" y="1"/>
                    <a:pt x="21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78" tIns="47889" rIns="95778" bIns="47889" numCol="1" anchor="t" anchorCtr="0" compatLnSpc="1">
              <a:prstTxWarp prst="textNoShape">
                <a:avLst/>
              </a:prstTxWarp>
            </a:bodyPr>
            <a:lstStyle/>
            <a:p>
              <a:endParaRPr lang="de-DE" sz="943" dirty="0">
                <a:solidFill>
                  <a:srgbClr val="C00000"/>
                </a:solidFill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8164DA5-0B0E-198B-15C3-88AFB5DB77C2}"/>
                </a:ext>
              </a:extLst>
            </p:cNvPr>
            <p:cNvGrpSpPr/>
            <p:nvPr/>
          </p:nvGrpSpPr>
          <p:grpSpPr>
            <a:xfrm>
              <a:off x="2472539" y="2893152"/>
              <a:ext cx="344367" cy="597217"/>
              <a:chOff x="2540870" y="2630615"/>
              <a:chExt cx="344367" cy="597217"/>
            </a:xfrm>
            <a:grpFill/>
          </p:grpSpPr>
          <p:sp>
            <p:nvSpPr>
              <p:cNvPr id="35" name="Freeform 21">
                <a:extLst>
                  <a:ext uri="{FF2B5EF4-FFF2-40B4-BE49-F238E27FC236}">
                    <a16:creationId xmlns:a16="http://schemas.microsoft.com/office/drawing/2014/main" id="{F6F3D6F9-A099-D339-4F58-07CB260D89B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40870" y="2910434"/>
                <a:ext cx="344367" cy="317398"/>
              </a:xfrm>
              <a:custGeom>
                <a:avLst/>
                <a:gdLst>
                  <a:gd name="T0" fmla="*/ 58 w 332"/>
                  <a:gd name="T1" fmla="*/ 0 h 306"/>
                  <a:gd name="T2" fmla="*/ 122 w 332"/>
                  <a:gd name="T3" fmla="*/ 94 h 306"/>
                  <a:gd name="T4" fmla="*/ 107 w 332"/>
                  <a:gd name="T5" fmla="*/ 104 h 306"/>
                  <a:gd name="T6" fmla="*/ 38 w 332"/>
                  <a:gd name="T7" fmla="*/ 0 h 306"/>
                  <a:gd name="T8" fmla="*/ 0 w 332"/>
                  <a:gd name="T9" fmla="*/ 0 h 306"/>
                  <a:gd name="T10" fmla="*/ 121 w 332"/>
                  <a:gd name="T11" fmla="*/ 179 h 306"/>
                  <a:gd name="T12" fmla="*/ 122 w 332"/>
                  <a:gd name="T13" fmla="*/ 179 h 306"/>
                  <a:gd name="T14" fmla="*/ 122 w 332"/>
                  <a:gd name="T15" fmla="*/ 266 h 306"/>
                  <a:gd name="T16" fmla="*/ 210 w 332"/>
                  <a:gd name="T17" fmla="*/ 306 h 306"/>
                  <a:gd name="T18" fmla="*/ 210 w 332"/>
                  <a:gd name="T19" fmla="*/ 179 h 306"/>
                  <a:gd name="T20" fmla="*/ 332 w 332"/>
                  <a:gd name="T21" fmla="*/ 0 h 306"/>
                  <a:gd name="T22" fmla="*/ 58 w 332"/>
                  <a:gd name="T23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2" h="306">
                    <a:moveTo>
                      <a:pt x="58" y="0"/>
                    </a:moveTo>
                    <a:lnTo>
                      <a:pt x="122" y="94"/>
                    </a:lnTo>
                    <a:lnTo>
                      <a:pt x="107" y="104"/>
                    </a:lnTo>
                    <a:lnTo>
                      <a:pt x="38" y="0"/>
                    </a:lnTo>
                    <a:lnTo>
                      <a:pt x="0" y="0"/>
                    </a:lnTo>
                    <a:lnTo>
                      <a:pt x="121" y="179"/>
                    </a:lnTo>
                    <a:lnTo>
                      <a:pt x="122" y="179"/>
                    </a:lnTo>
                    <a:lnTo>
                      <a:pt x="122" y="266"/>
                    </a:lnTo>
                    <a:lnTo>
                      <a:pt x="210" y="306"/>
                    </a:lnTo>
                    <a:lnTo>
                      <a:pt x="210" y="179"/>
                    </a:lnTo>
                    <a:lnTo>
                      <a:pt x="332" y="0"/>
                    </a:lnTo>
                    <a:lnTo>
                      <a:pt x="5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778" tIns="47889" rIns="95778" bIns="47889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943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2A298A2-F851-3845-92F8-A30FBF8524B2}"/>
                  </a:ext>
                </a:extLst>
              </p:cNvPr>
              <p:cNvSpPr txBox="1"/>
              <p:nvPr/>
            </p:nvSpPr>
            <p:spPr bwMode="gray">
              <a:xfrm>
                <a:off x="2559906" y="2630615"/>
                <a:ext cx="296409" cy="2173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628"/>
                  </a:lnSpc>
                </a:pPr>
                <a:r>
                  <a:rPr lang="de-DE" sz="628" dirty="0">
                    <a:solidFill>
                      <a:srgbClr val="8C0073"/>
                    </a:solidFill>
                    <a:latin typeface="Arial Rounded MT Bold" panose="020F0704030504030204" pitchFamily="34" charset="0"/>
                  </a:rPr>
                  <a:t>1101001</a:t>
                </a:r>
              </a:p>
              <a:p>
                <a:pPr algn="ctr">
                  <a:lnSpc>
                    <a:spcPts val="628"/>
                  </a:lnSpc>
                </a:pPr>
                <a:r>
                  <a:rPr lang="de-DE" sz="628" dirty="0">
                    <a:solidFill>
                      <a:srgbClr val="8C0073"/>
                    </a:solidFill>
                    <a:latin typeface="Arial Rounded MT Bold" panose="020F0704030504030204" pitchFamily="34" charset="0"/>
                  </a:rPr>
                  <a:t>0001010</a:t>
                </a:r>
              </a:p>
              <a:p>
                <a:pPr algn="ctr">
                  <a:lnSpc>
                    <a:spcPts val="628"/>
                  </a:lnSpc>
                </a:pPr>
                <a:r>
                  <a:rPr lang="de-DE" sz="628" dirty="0">
                    <a:solidFill>
                      <a:srgbClr val="8C0073"/>
                    </a:solidFill>
                    <a:latin typeface="Arial Rounded MT Bold" panose="020F0704030504030204" pitchFamily="34" charset="0"/>
                  </a:rPr>
                  <a:t>0110100</a:t>
                </a:r>
              </a:p>
              <a:p>
                <a:pPr algn="ctr">
                  <a:lnSpc>
                    <a:spcPts val="628"/>
                  </a:lnSpc>
                </a:pPr>
                <a:r>
                  <a:rPr lang="de-DE" sz="628" dirty="0">
                    <a:solidFill>
                      <a:srgbClr val="8C0073"/>
                    </a:solidFill>
                    <a:latin typeface="Arial Rounded MT Bold" panose="020F0704030504030204" pitchFamily="34" charset="0"/>
                  </a:rPr>
                  <a:t>1011001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63EFBB9-1EAB-F524-2EE2-FB8B4151B431}"/>
              </a:ext>
            </a:extLst>
          </p:cNvPr>
          <p:cNvGrpSpPr/>
          <p:nvPr/>
        </p:nvGrpSpPr>
        <p:grpSpPr>
          <a:xfrm>
            <a:off x="7809534" y="3391533"/>
            <a:ext cx="965991" cy="658630"/>
            <a:chOff x="7313489" y="3043390"/>
            <a:chExt cx="792000" cy="540000"/>
          </a:xfrm>
          <a:solidFill>
            <a:srgbClr val="D16301"/>
          </a:solidFill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67FB49D-FA59-051C-7575-DDAEB20702B0}"/>
                </a:ext>
              </a:extLst>
            </p:cNvPr>
            <p:cNvGrpSpPr/>
            <p:nvPr/>
          </p:nvGrpSpPr>
          <p:grpSpPr>
            <a:xfrm>
              <a:off x="7433959" y="3056702"/>
              <a:ext cx="466128" cy="418354"/>
              <a:chOff x="6864067" y="6318804"/>
              <a:chExt cx="1075973" cy="965695"/>
            </a:xfrm>
            <a:grpFill/>
          </p:grpSpPr>
          <p:sp>
            <p:nvSpPr>
              <p:cNvPr id="40" name="Freeform 10">
                <a:extLst>
                  <a:ext uri="{FF2B5EF4-FFF2-40B4-BE49-F238E27FC236}">
                    <a16:creationId xmlns:a16="http://schemas.microsoft.com/office/drawing/2014/main" id="{0229CCFC-7D3F-5EF4-290A-92FE3F3F4F4D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448373" y="6742855"/>
                <a:ext cx="491667" cy="541644"/>
              </a:xfrm>
              <a:custGeom>
                <a:avLst/>
                <a:gdLst>
                  <a:gd name="T0" fmla="*/ 187 w 194"/>
                  <a:gd name="T1" fmla="*/ 182 h 213"/>
                  <a:gd name="T2" fmla="*/ 138 w 194"/>
                  <a:gd name="T3" fmla="*/ 123 h 213"/>
                  <a:gd name="T4" fmla="*/ 153 w 194"/>
                  <a:gd name="T5" fmla="*/ 85 h 213"/>
                  <a:gd name="T6" fmla="*/ 86 w 194"/>
                  <a:gd name="T7" fmla="*/ 4 h 213"/>
                  <a:gd name="T8" fmla="*/ 4 w 194"/>
                  <a:gd name="T9" fmla="*/ 70 h 213"/>
                  <a:gd name="T10" fmla="*/ 71 w 194"/>
                  <a:gd name="T11" fmla="*/ 151 h 213"/>
                  <a:gd name="T12" fmla="*/ 109 w 194"/>
                  <a:gd name="T13" fmla="*/ 144 h 213"/>
                  <a:gd name="T14" fmla="*/ 160 w 194"/>
                  <a:gd name="T15" fmla="*/ 204 h 213"/>
                  <a:gd name="T16" fmla="*/ 185 w 194"/>
                  <a:gd name="T17" fmla="*/ 206 h 213"/>
                  <a:gd name="T18" fmla="*/ 187 w 194"/>
                  <a:gd name="T19" fmla="*/ 182 h 213"/>
                  <a:gd name="T20" fmla="*/ 123 w 194"/>
                  <a:gd name="T21" fmla="*/ 82 h 213"/>
                  <a:gd name="T22" fmla="*/ 75 w 194"/>
                  <a:gd name="T23" fmla="*/ 121 h 213"/>
                  <a:gd name="T24" fmla="*/ 35 w 194"/>
                  <a:gd name="T25" fmla="*/ 73 h 213"/>
                  <a:gd name="T26" fmla="*/ 83 w 194"/>
                  <a:gd name="T27" fmla="*/ 34 h 213"/>
                  <a:gd name="T28" fmla="*/ 123 w 194"/>
                  <a:gd name="T29" fmla="*/ 82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4" h="213">
                    <a:moveTo>
                      <a:pt x="187" y="182"/>
                    </a:moveTo>
                    <a:cubicBezTo>
                      <a:pt x="138" y="123"/>
                      <a:pt x="138" y="123"/>
                      <a:pt x="138" y="123"/>
                    </a:cubicBezTo>
                    <a:cubicBezTo>
                      <a:pt x="146" y="112"/>
                      <a:pt x="151" y="99"/>
                      <a:pt x="153" y="85"/>
                    </a:cubicBezTo>
                    <a:cubicBezTo>
                      <a:pt x="157" y="44"/>
                      <a:pt x="127" y="8"/>
                      <a:pt x="86" y="4"/>
                    </a:cubicBezTo>
                    <a:cubicBezTo>
                      <a:pt x="45" y="0"/>
                      <a:pt x="9" y="29"/>
                      <a:pt x="4" y="70"/>
                    </a:cubicBezTo>
                    <a:cubicBezTo>
                      <a:pt x="0" y="110"/>
                      <a:pt x="30" y="147"/>
                      <a:pt x="71" y="151"/>
                    </a:cubicBezTo>
                    <a:cubicBezTo>
                      <a:pt x="84" y="152"/>
                      <a:pt x="98" y="150"/>
                      <a:pt x="109" y="144"/>
                    </a:cubicBezTo>
                    <a:cubicBezTo>
                      <a:pt x="160" y="204"/>
                      <a:pt x="160" y="204"/>
                      <a:pt x="160" y="204"/>
                    </a:cubicBezTo>
                    <a:cubicBezTo>
                      <a:pt x="166" y="211"/>
                      <a:pt x="178" y="213"/>
                      <a:pt x="185" y="206"/>
                    </a:cubicBezTo>
                    <a:cubicBezTo>
                      <a:pt x="193" y="200"/>
                      <a:pt x="194" y="189"/>
                      <a:pt x="187" y="182"/>
                    </a:cubicBezTo>
                    <a:close/>
                    <a:moveTo>
                      <a:pt x="123" y="82"/>
                    </a:moveTo>
                    <a:cubicBezTo>
                      <a:pt x="120" y="106"/>
                      <a:pt x="99" y="123"/>
                      <a:pt x="75" y="121"/>
                    </a:cubicBezTo>
                    <a:cubicBezTo>
                      <a:pt x="50" y="118"/>
                      <a:pt x="32" y="97"/>
                      <a:pt x="35" y="73"/>
                    </a:cubicBezTo>
                    <a:cubicBezTo>
                      <a:pt x="37" y="49"/>
                      <a:pt x="59" y="31"/>
                      <a:pt x="83" y="34"/>
                    </a:cubicBezTo>
                    <a:cubicBezTo>
                      <a:pt x="108" y="36"/>
                      <a:pt x="126" y="57"/>
                      <a:pt x="123" y="8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00000"/>
                  </a:lnSpc>
                </a:pPr>
                <a:endParaRPr lang="en-US" sz="1400">
                  <a:solidFill>
                    <a:srgbClr val="35588E"/>
                  </a:solidFill>
                  <a:latin typeface="Avenir Light" panose="020B0402020203020204" pitchFamily="34" charset="77"/>
                </a:endParaRPr>
              </a:p>
            </p:txBody>
          </p:sp>
          <p:sp>
            <p:nvSpPr>
              <p:cNvPr id="41" name="Freeform 5">
                <a:extLst>
                  <a:ext uri="{FF2B5EF4-FFF2-40B4-BE49-F238E27FC236}">
                    <a16:creationId xmlns:a16="http://schemas.microsoft.com/office/drawing/2014/main" id="{C3BB74EB-57EA-C34E-27B2-A41B08451B7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864067" y="6318804"/>
                <a:ext cx="901402" cy="748320"/>
              </a:xfrm>
              <a:custGeom>
                <a:avLst/>
                <a:gdLst>
                  <a:gd name="T0" fmla="*/ 300 w 304"/>
                  <a:gd name="T1" fmla="*/ 4 h 251"/>
                  <a:gd name="T2" fmla="*/ 298 w 304"/>
                  <a:gd name="T3" fmla="*/ 1 h 251"/>
                  <a:gd name="T4" fmla="*/ 294 w 304"/>
                  <a:gd name="T5" fmla="*/ 0 h 251"/>
                  <a:gd name="T6" fmla="*/ 244 w 304"/>
                  <a:gd name="T7" fmla="*/ 8 h 251"/>
                  <a:gd name="T8" fmla="*/ 238 w 304"/>
                  <a:gd name="T9" fmla="*/ 12 h 251"/>
                  <a:gd name="T10" fmla="*/ 239 w 304"/>
                  <a:gd name="T11" fmla="*/ 17 h 251"/>
                  <a:gd name="T12" fmla="*/ 259 w 304"/>
                  <a:gd name="T13" fmla="*/ 33 h 251"/>
                  <a:gd name="T14" fmla="*/ 262 w 304"/>
                  <a:gd name="T15" fmla="*/ 35 h 251"/>
                  <a:gd name="T16" fmla="*/ 138 w 304"/>
                  <a:gd name="T17" fmla="*/ 209 h 251"/>
                  <a:gd name="T18" fmla="*/ 133 w 304"/>
                  <a:gd name="T19" fmla="*/ 208 h 251"/>
                  <a:gd name="T20" fmla="*/ 128 w 304"/>
                  <a:gd name="T21" fmla="*/ 208 h 251"/>
                  <a:gd name="T22" fmla="*/ 93 w 304"/>
                  <a:gd name="T23" fmla="*/ 161 h 251"/>
                  <a:gd name="T24" fmla="*/ 94 w 304"/>
                  <a:gd name="T25" fmla="*/ 155 h 251"/>
                  <a:gd name="T26" fmla="*/ 77 w 304"/>
                  <a:gd name="T27" fmla="*/ 139 h 251"/>
                  <a:gd name="T28" fmla="*/ 60 w 304"/>
                  <a:gd name="T29" fmla="*/ 155 h 251"/>
                  <a:gd name="T30" fmla="*/ 61 w 304"/>
                  <a:gd name="T31" fmla="*/ 161 h 251"/>
                  <a:gd name="T32" fmla="*/ 19 w 304"/>
                  <a:gd name="T33" fmla="*/ 218 h 251"/>
                  <a:gd name="T34" fmla="*/ 16 w 304"/>
                  <a:gd name="T35" fmla="*/ 218 h 251"/>
                  <a:gd name="T36" fmla="*/ 0 w 304"/>
                  <a:gd name="T37" fmla="*/ 235 h 251"/>
                  <a:gd name="T38" fmla="*/ 16 w 304"/>
                  <a:gd name="T39" fmla="*/ 251 h 251"/>
                  <a:gd name="T40" fmla="*/ 33 w 304"/>
                  <a:gd name="T41" fmla="*/ 235 h 251"/>
                  <a:gd name="T42" fmla="*/ 31 w 304"/>
                  <a:gd name="T43" fmla="*/ 228 h 251"/>
                  <a:gd name="T44" fmla="*/ 73 w 304"/>
                  <a:gd name="T45" fmla="*/ 172 h 251"/>
                  <a:gd name="T46" fmla="*/ 77 w 304"/>
                  <a:gd name="T47" fmla="*/ 172 h 251"/>
                  <a:gd name="T48" fmla="*/ 81 w 304"/>
                  <a:gd name="T49" fmla="*/ 172 h 251"/>
                  <a:gd name="T50" fmla="*/ 117 w 304"/>
                  <a:gd name="T51" fmla="*/ 220 h 251"/>
                  <a:gd name="T52" fmla="*/ 116 w 304"/>
                  <a:gd name="T53" fmla="*/ 224 h 251"/>
                  <a:gd name="T54" fmla="*/ 132 w 304"/>
                  <a:gd name="T55" fmla="*/ 241 h 251"/>
                  <a:gd name="T56" fmla="*/ 133 w 304"/>
                  <a:gd name="T57" fmla="*/ 242 h 251"/>
                  <a:gd name="T58" fmla="*/ 134 w 304"/>
                  <a:gd name="T59" fmla="*/ 241 h 251"/>
                  <a:gd name="T60" fmla="*/ 150 w 304"/>
                  <a:gd name="T61" fmla="*/ 224 h 251"/>
                  <a:gd name="T62" fmla="*/ 149 w 304"/>
                  <a:gd name="T63" fmla="*/ 220 h 251"/>
                  <a:gd name="T64" fmla="*/ 275 w 304"/>
                  <a:gd name="T65" fmla="*/ 45 h 251"/>
                  <a:gd name="T66" fmla="*/ 278 w 304"/>
                  <a:gd name="T67" fmla="*/ 47 h 251"/>
                  <a:gd name="T68" fmla="*/ 295 w 304"/>
                  <a:gd name="T69" fmla="*/ 60 h 251"/>
                  <a:gd name="T70" fmla="*/ 295 w 304"/>
                  <a:gd name="T71" fmla="*/ 60 h 251"/>
                  <a:gd name="T72" fmla="*/ 295 w 304"/>
                  <a:gd name="T73" fmla="*/ 61 h 251"/>
                  <a:gd name="T74" fmla="*/ 295 w 304"/>
                  <a:gd name="T75" fmla="*/ 61 h 251"/>
                  <a:gd name="T76" fmla="*/ 296 w 304"/>
                  <a:gd name="T77" fmla="*/ 61 h 251"/>
                  <a:gd name="T78" fmla="*/ 299 w 304"/>
                  <a:gd name="T79" fmla="*/ 62 h 251"/>
                  <a:gd name="T80" fmla="*/ 300 w 304"/>
                  <a:gd name="T81" fmla="*/ 61 h 251"/>
                  <a:gd name="T82" fmla="*/ 304 w 304"/>
                  <a:gd name="T83" fmla="*/ 56 h 251"/>
                  <a:gd name="T84" fmla="*/ 300 w 304"/>
                  <a:gd name="T85" fmla="*/ 4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4" h="251">
                    <a:moveTo>
                      <a:pt x="300" y="4"/>
                    </a:moveTo>
                    <a:cubicBezTo>
                      <a:pt x="300" y="4"/>
                      <a:pt x="300" y="2"/>
                      <a:pt x="298" y="1"/>
                    </a:cubicBezTo>
                    <a:cubicBezTo>
                      <a:pt x="297" y="0"/>
                      <a:pt x="295" y="0"/>
                      <a:pt x="294" y="0"/>
                    </a:cubicBezTo>
                    <a:cubicBezTo>
                      <a:pt x="244" y="8"/>
                      <a:pt x="244" y="8"/>
                      <a:pt x="244" y="8"/>
                    </a:cubicBezTo>
                    <a:cubicBezTo>
                      <a:pt x="242" y="9"/>
                      <a:pt x="239" y="9"/>
                      <a:pt x="238" y="12"/>
                    </a:cubicBezTo>
                    <a:cubicBezTo>
                      <a:pt x="237" y="13"/>
                      <a:pt x="237" y="15"/>
                      <a:pt x="239" y="17"/>
                    </a:cubicBezTo>
                    <a:cubicBezTo>
                      <a:pt x="259" y="33"/>
                      <a:pt x="259" y="33"/>
                      <a:pt x="259" y="33"/>
                    </a:cubicBezTo>
                    <a:cubicBezTo>
                      <a:pt x="262" y="35"/>
                      <a:pt x="262" y="35"/>
                      <a:pt x="262" y="35"/>
                    </a:cubicBezTo>
                    <a:cubicBezTo>
                      <a:pt x="138" y="209"/>
                      <a:pt x="138" y="209"/>
                      <a:pt x="138" y="209"/>
                    </a:cubicBezTo>
                    <a:cubicBezTo>
                      <a:pt x="136" y="208"/>
                      <a:pt x="135" y="208"/>
                      <a:pt x="133" y="208"/>
                    </a:cubicBezTo>
                    <a:cubicBezTo>
                      <a:pt x="131" y="208"/>
                      <a:pt x="130" y="208"/>
                      <a:pt x="128" y="208"/>
                    </a:cubicBezTo>
                    <a:cubicBezTo>
                      <a:pt x="93" y="161"/>
                      <a:pt x="93" y="161"/>
                      <a:pt x="93" y="161"/>
                    </a:cubicBezTo>
                    <a:cubicBezTo>
                      <a:pt x="93" y="159"/>
                      <a:pt x="94" y="157"/>
                      <a:pt x="94" y="155"/>
                    </a:cubicBezTo>
                    <a:cubicBezTo>
                      <a:pt x="94" y="146"/>
                      <a:pt x="86" y="139"/>
                      <a:pt x="77" y="139"/>
                    </a:cubicBezTo>
                    <a:cubicBezTo>
                      <a:pt x="68" y="139"/>
                      <a:pt x="60" y="146"/>
                      <a:pt x="60" y="155"/>
                    </a:cubicBezTo>
                    <a:cubicBezTo>
                      <a:pt x="60" y="157"/>
                      <a:pt x="61" y="159"/>
                      <a:pt x="61" y="161"/>
                    </a:cubicBezTo>
                    <a:cubicBezTo>
                      <a:pt x="19" y="218"/>
                      <a:pt x="19" y="218"/>
                      <a:pt x="19" y="218"/>
                    </a:cubicBezTo>
                    <a:cubicBezTo>
                      <a:pt x="18" y="218"/>
                      <a:pt x="17" y="218"/>
                      <a:pt x="16" y="218"/>
                    </a:cubicBezTo>
                    <a:cubicBezTo>
                      <a:pt x="7" y="218"/>
                      <a:pt x="0" y="226"/>
                      <a:pt x="0" y="235"/>
                    </a:cubicBezTo>
                    <a:cubicBezTo>
                      <a:pt x="0" y="244"/>
                      <a:pt x="7" y="251"/>
                      <a:pt x="16" y="251"/>
                    </a:cubicBezTo>
                    <a:cubicBezTo>
                      <a:pt x="25" y="251"/>
                      <a:pt x="33" y="244"/>
                      <a:pt x="33" y="235"/>
                    </a:cubicBezTo>
                    <a:cubicBezTo>
                      <a:pt x="33" y="232"/>
                      <a:pt x="32" y="230"/>
                      <a:pt x="31" y="228"/>
                    </a:cubicBezTo>
                    <a:cubicBezTo>
                      <a:pt x="73" y="172"/>
                      <a:pt x="73" y="172"/>
                      <a:pt x="73" y="172"/>
                    </a:cubicBezTo>
                    <a:cubicBezTo>
                      <a:pt x="74" y="172"/>
                      <a:pt x="76" y="172"/>
                      <a:pt x="77" y="172"/>
                    </a:cubicBezTo>
                    <a:cubicBezTo>
                      <a:pt x="78" y="172"/>
                      <a:pt x="80" y="172"/>
                      <a:pt x="81" y="172"/>
                    </a:cubicBezTo>
                    <a:cubicBezTo>
                      <a:pt x="117" y="220"/>
                      <a:pt x="117" y="220"/>
                      <a:pt x="117" y="220"/>
                    </a:cubicBezTo>
                    <a:cubicBezTo>
                      <a:pt x="116" y="221"/>
                      <a:pt x="116" y="223"/>
                      <a:pt x="116" y="224"/>
                    </a:cubicBezTo>
                    <a:cubicBezTo>
                      <a:pt x="116" y="233"/>
                      <a:pt x="123" y="241"/>
                      <a:pt x="132" y="241"/>
                    </a:cubicBezTo>
                    <a:cubicBezTo>
                      <a:pt x="133" y="242"/>
                      <a:pt x="133" y="242"/>
                      <a:pt x="133" y="242"/>
                    </a:cubicBezTo>
                    <a:cubicBezTo>
                      <a:pt x="134" y="241"/>
                      <a:pt x="134" y="241"/>
                      <a:pt x="134" y="241"/>
                    </a:cubicBezTo>
                    <a:cubicBezTo>
                      <a:pt x="143" y="240"/>
                      <a:pt x="150" y="233"/>
                      <a:pt x="150" y="224"/>
                    </a:cubicBezTo>
                    <a:cubicBezTo>
                      <a:pt x="150" y="223"/>
                      <a:pt x="149" y="222"/>
                      <a:pt x="149" y="220"/>
                    </a:cubicBezTo>
                    <a:cubicBezTo>
                      <a:pt x="275" y="45"/>
                      <a:pt x="275" y="45"/>
                      <a:pt x="275" y="45"/>
                    </a:cubicBezTo>
                    <a:cubicBezTo>
                      <a:pt x="278" y="47"/>
                      <a:pt x="278" y="47"/>
                      <a:pt x="278" y="47"/>
                    </a:cubicBezTo>
                    <a:cubicBezTo>
                      <a:pt x="295" y="60"/>
                      <a:pt x="295" y="60"/>
                      <a:pt x="295" y="60"/>
                    </a:cubicBezTo>
                    <a:cubicBezTo>
                      <a:pt x="295" y="60"/>
                      <a:pt x="295" y="60"/>
                      <a:pt x="295" y="60"/>
                    </a:cubicBezTo>
                    <a:cubicBezTo>
                      <a:pt x="295" y="60"/>
                      <a:pt x="295" y="61"/>
                      <a:pt x="295" y="61"/>
                    </a:cubicBezTo>
                    <a:cubicBezTo>
                      <a:pt x="295" y="61"/>
                      <a:pt x="295" y="61"/>
                      <a:pt x="295" y="61"/>
                    </a:cubicBezTo>
                    <a:cubicBezTo>
                      <a:pt x="296" y="61"/>
                      <a:pt x="296" y="61"/>
                      <a:pt x="296" y="61"/>
                    </a:cubicBezTo>
                    <a:cubicBezTo>
                      <a:pt x="297" y="62"/>
                      <a:pt x="298" y="62"/>
                      <a:pt x="299" y="62"/>
                    </a:cubicBezTo>
                    <a:cubicBezTo>
                      <a:pt x="300" y="61"/>
                      <a:pt x="300" y="61"/>
                      <a:pt x="300" y="61"/>
                    </a:cubicBezTo>
                    <a:cubicBezTo>
                      <a:pt x="303" y="60"/>
                      <a:pt x="304" y="58"/>
                      <a:pt x="304" y="56"/>
                    </a:cubicBezTo>
                    <a:lnTo>
                      <a:pt x="30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00000"/>
                  </a:lnSpc>
                </a:pPr>
                <a:endParaRPr lang="en-US" sz="1400">
                  <a:solidFill>
                    <a:srgbClr val="35588E"/>
                  </a:solidFill>
                  <a:latin typeface="Avenir Light" panose="020B0402020203020204" pitchFamily="34" charset="77"/>
                </a:endParaRPr>
              </a:p>
            </p:txBody>
          </p:sp>
        </p:grpSp>
        <p:sp>
          <p:nvSpPr>
            <p:cNvPr id="39" name="Freeform 278">
              <a:extLst>
                <a:ext uri="{FF2B5EF4-FFF2-40B4-BE49-F238E27FC236}">
                  <a16:creationId xmlns:a16="http://schemas.microsoft.com/office/drawing/2014/main" id="{107D8188-6D20-3C48-6FCD-453307E81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3489" y="3043390"/>
              <a:ext cx="792000" cy="540000"/>
            </a:xfrm>
            <a:custGeom>
              <a:avLst/>
              <a:gdLst>
                <a:gd name="T0" fmla="*/ 0 w 3005"/>
                <a:gd name="T1" fmla="*/ 0 h 1890"/>
                <a:gd name="T2" fmla="*/ 0 w 3005"/>
                <a:gd name="T3" fmla="*/ 1890 h 1890"/>
                <a:gd name="T4" fmla="*/ 3005 w 3005"/>
                <a:gd name="T5" fmla="*/ 1890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05" h="1890">
                  <a:moveTo>
                    <a:pt x="0" y="0"/>
                  </a:moveTo>
                  <a:lnTo>
                    <a:pt x="0" y="1890"/>
                  </a:lnTo>
                  <a:lnTo>
                    <a:pt x="3005" y="1890"/>
                  </a:lnTo>
                </a:path>
              </a:pathLst>
            </a:custGeom>
            <a:noFill/>
            <a:ln w="19050" cap="flat">
              <a:solidFill>
                <a:srgbClr val="D1630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E9F1602-8625-5D13-C205-FE30019A7EC1}"/>
              </a:ext>
            </a:extLst>
          </p:cNvPr>
          <p:cNvGrpSpPr/>
          <p:nvPr/>
        </p:nvGrpSpPr>
        <p:grpSpPr>
          <a:xfrm>
            <a:off x="9959760" y="3338138"/>
            <a:ext cx="985622" cy="763586"/>
            <a:chOff x="7746636" y="4647606"/>
            <a:chExt cx="693420" cy="537210"/>
          </a:xfrm>
          <a:solidFill>
            <a:srgbClr val="028945"/>
          </a:solidFill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2868E9A-0727-1E0A-A5C6-66D3A16B9965}"/>
                </a:ext>
              </a:extLst>
            </p:cNvPr>
            <p:cNvGrpSpPr/>
            <p:nvPr/>
          </p:nvGrpSpPr>
          <p:grpSpPr>
            <a:xfrm rot="5400000">
              <a:off x="7824741" y="4569501"/>
              <a:ext cx="537210" cy="693420"/>
              <a:chOff x="7824741" y="4569501"/>
              <a:chExt cx="537210" cy="693420"/>
            </a:xfrm>
            <a:grpFill/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C55B70B0-18E3-618A-4A98-4AA00E7B7DE3}"/>
                  </a:ext>
                </a:extLst>
              </p:cNvPr>
              <p:cNvGrpSpPr/>
              <p:nvPr/>
            </p:nvGrpSpPr>
            <p:grpSpPr>
              <a:xfrm>
                <a:off x="7824741" y="4569501"/>
                <a:ext cx="537210" cy="693420"/>
                <a:chOff x="5808344" y="3028950"/>
                <a:chExt cx="537210" cy="693420"/>
              </a:xfrm>
              <a:grpFill/>
            </p:grpSpPr>
            <p:sp>
              <p:nvSpPr>
                <p:cNvPr id="56" name="Freeform 55">
                  <a:extLst>
                    <a:ext uri="{FF2B5EF4-FFF2-40B4-BE49-F238E27FC236}">
                      <a16:creationId xmlns:a16="http://schemas.microsoft.com/office/drawing/2014/main" id="{EFA4FD24-5C40-FF6A-37AC-D65ED6E1C706}"/>
                    </a:ext>
                  </a:extLst>
                </p:cNvPr>
                <p:cNvSpPr/>
                <p:nvPr/>
              </p:nvSpPr>
              <p:spPr>
                <a:xfrm>
                  <a:off x="6216967" y="3028950"/>
                  <a:ext cx="128587" cy="156209"/>
                </a:xfrm>
                <a:custGeom>
                  <a:avLst/>
                  <a:gdLst>
                    <a:gd name="connsiteX0" fmla="*/ 55245 w 128587"/>
                    <a:gd name="connsiteY0" fmla="*/ 65723 h 156209"/>
                    <a:gd name="connsiteX1" fmla="*/ 91440 w 128587"/>
                    <a:gd name="connsiteY1" fmla="*/ 123825 h 156209"/>
                    <a:gd name="connsiteX2" fmla="*/ 100012 w 128587"/>
                    <a:gd name="connsiteY2" fmla="*/ 156210 h 156209"/>
                    <a:gd name="connsiteX3" fmla="*/ 128587 w 128587"/>
                    <a:gd name="connsiteY3" fmla="*/ 151448 h 156209"/>
                    <a:gd name="connsiteX4" fmla="*/ 118110 w 128587"/>
                    <a:gd name="connsiteY4" fmla="*/ 113348 h 156209"/>
                    <a:gd name="connsiteX5" fmla="*/ 45720 w 128587"/>
                    <a:gd name="connsiteY5" fmla="*/ 20003 h 156209"/>
                    <a:gd name="connsiteX6" fmla="*/ 11430 w 128587"/>
                    <a:gd name="connsiteY6" fmla="*/ 0 h 156209"/>
                    <a:gd name="connsiteX7" fmla="*/ 0 w 128587"/>
                    <a:gd name="connsiteY7" fmla="*/ 25717 h 156209"/>
                    <a:gd name="connsiteX8" fmla="*/ 55245 w 128587"/>
                    <a:gd name="connsiteY8" fmla="*/ 65723 h 156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8587" h="156209">
                      <a:moveTo>
                        <a:pt x="55245" y="65723"/>
                      </a:moveTo>
                      <a:cubicBezTo>
                        <a:pt x="71437" y="82868"/>
                        <a:pt x="83820" y="101918"/>
                        <a:pt x="91440" y="123825"/>
                      </a:cubicBezTo>
                      <a:cubicBezTo>
                        <a:pt x="95250" y="134303"/>
                        <a:pt x="98107" y="145733"/>
                        <a:pt x="100012" y="156210"/>
                      </a:cubicBezTo>
                      <a:lnTo>
                        <a:pt x="128587" y="151448"/>
                      </a:lnTo>
                      <a:cubicBezTo>
                        <a:pt x="126682" y="138113"/>
                        <a:pt x="122872" y="125730"/>
                        <a:pt x="118110" y="113348"/>
                      </a:cubicBezTo>
                      <a:cubicBezTo>
                        <a:pt x="103822" y="76200"/>
                        <a:pt x="78105" y="43815"/>
                        <a:pt x="45720" y="20003"/>
                      </a:cubicBezTo>
                      <a:cubicBezTo>
                        <a:pt x="35243" y="12383"/>
                        <a:pt x="22860" y="5715"/>
                        <a:pt x="11430" y="0"/>
                      </a:cubicBezTo>
                      <a:lnTo>
                        <a:pt x="0" y="25717"/>
                      </a:lnTo>
                      <a:cubicBezTo>
                        <a:pt x="20955" y="36195"/>
                        <a:pt x="40005" y="49530"/>
                        <a:pt x="55245" y="6572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57" name="Freeform 56">
                  <a:extLst>
                    <a:ext uri="{FF2B5EF4-FFF2-40B4-BE49-F238E27FC236}">
                      <a16:creationId xmlns:a16="http://schemas.microsoft.com/office/drawing/2014/main" id="{99A221A1-EF0B-83A0-1F81-610B6D442AD4}"/>
                    </a:ext>
                  </a:extLst>
                </p:cNvPr>
                <p:cNvSpPr/>
                <p:nvPr/>
              </p:nvSpPr>
              <p:spPr>
                <a:xfrm>
                  <a:off x="6195060" y="3080384"/>
                  <a:ext cx="96202" cy="114300"/>
                </a:xfrm>
                <a:custGeom>
                  <a:avLst/>
                  <a:gdLst>
                    <a:gd name="connsiteX0" fmla="*/ 37147 w 96202"/>
                    <a:gd name="connsiteY0" fmla="*/ 52388 h 114300"/>
                    <a:gd name="connsiteX1" fmla="*/ 61913 w 96202"/>
                    <a:gd name="connsiteY1" fmla="*/ 92393 h 114300"/>
                    <a:gd name="connsiteX2" fmla="*/ 67627 w 96202"/>
                    <a:gd name="connsiteY2" fmla="*/ 114300 h 114300"/>
                    <a:gd name="connsiteX3" fmla="*/ 96202 w 96202"/>
                    <a:gd name="connsiteY3" fmla="*/ 109538 h 114300"/>
                    <a:gd name="connsiteX4" fmla="*/ 88582 w 96202"/>
                    <a:gd name="connsiteY4" fmla="*/ 81915 h 114300"/>
                    <a:gd name="connsiteX5" fmla="*/ 58102 w 96202"/>
                    <a:gd name="connsiteY5" fmla="*/ 33338 h 114300"/>
                    <a:gd name="connsiteX6" fmla="*/ 11430 w 96202"/>
                    <a:gd name="connsiteY6" fmla="*/ 0 h 114300"/>
                    <a:gd name="connsiteX7" fmla="*/ 0 w 96202"/>
                    <a:gd name="connsiteY7" fmla="*/ 25718 h 114300"/>
                    <a:gd name="connsiteX8" fmla="*/ 37147 w 96202"/>
                    <a:gd name="connsiteY8" fmla="*/ 52388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6202" h="114300">
                      <a:moveTo>
                        <a:pt x="37147" y="52388"/>
                      </a:moveTo>
                      <a:cubicBezTo>
                        <a:pt x="47625" y="63818"/>
                        <a:pt x="56198" y="77153"/>
                        <a:pt x="61913" y="92393"/>
                      </a:cubicBezTo>
                      <a:cubicBezTo>
                        <a:pt x="64770" y="100013"/>
                        <a:pt x="66675" y="106680"/>
                        <a:pt x="67627" y="114300"/>
                      </a:cubicBezTo>
                      <a:lnTo>
                        <a:pt x="96202" y="109538"/>
                      </a:lnTo>
                      <a:cubicBezTo>
                        <a:pt x="94298" y="100013"/>
                        <a:pt x="92392" y="90488"/>
                        <a:pt x="88582" y="81915"/>
                      </a:cubicBezTo>
                      <a:cubicBezTo>
                        <a:pt x="81915" y="63818"/>
                        <a:pt x="71438" y="46672"/>
                        <a:pt x="58102" y="33338"/>
                      </a:cubicBezTo>
                      <a:cubicBezTo>
                        <a:pt x="44767" y="19050"/>
                        <a:pt x="28575" y="8573"/>
                        <a:pt x="11430" y="0"/>
                      </a:cubicBezTo>
                      <a:lnTo>
                        <a:pt x="0" y="25718"/>
                      </a:lnTo>
                      <a:cubicBezTo>
                        <a:pt x="13335" y="32385"/>
                        <a:pt x="26670" y="40958"/>
                        <a:pt x="37147" y="5238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58" name="Freeform 57">
                  <a:extLst>
                    <a:ext uri="{FF2B5EF4-FFF2-40B4-BE49-F238E27FC236}">
                      <a16:creationId xmlns:a16="http://schemas.microsoft.com/office/drawing/2014/main" id="{D982241B-480D-8950-6CA2-A53E55E90CE3}"/>
                    </a:ext>
                  </a:extLst>
                </p:cNvPr>
                <p:cNvSpPr/>
                <p:nvPr/>
              </p:nvSpPr>
              <p:spPr>
                <a:xfrm>
                  <a:off x="5808344" y="3566160"/>
                  <a:ext cx="129540" cy="156210"/>
                </a:xfrm>
                <a:custGeom>
                  <a:avLst/>
                  <a:gdLst>
                    <a:gd name="connsiteX0" fmla="*/ 73343 w 129540"/>
                    <a:gd name="connsiteY0" fmla="*/ 91440 h 156210"/>
                    <a:gd name="connsiteX1" fmla="*/ 37148 w 129540"/>
                    <a:gd name="connsiteY1" fmla="*/ 33338 h 156210"/>
                    <a:gd name="connsiteX2" fmla="*/ 28575 w 129540"/>
                    <a:gd name="connsiteY2" fmla="*/ 0 h 156210"/>
                    <a:gd name="connsiteX3" fmla="*/ 0 w 129540"/>
                    <a:gd name="connsiteY3" fmla="*/ 4763 h 156210"/>
                    <a:gd name="connsiteX4" fmla="*/ 28575 w 129540"/>
                    <a:gd name="connsiteY4" fmla="*/ 79057 h 156210"/>
                    <a:gd name="connsiteX5" fmla="*/ 53340 w 129540"/>
                    <a:gd name="connsiteY5" fmla="*/ 110490 h 156210"/>
                    <a:gd name="connsiteX6" fmla="*/ 118110 w 129540"/>
                    <a:gd name="connsiteY6" fmla="*/ 156210 h 156210"/>
                    <a:gd name="connsiteX7" fmla="*/ 129540 w 129540"/>
                    <a:gd name="connsiteY7" fmla="*/ 130492 h 156210"/>
                    <a:gd name="connsiteX8" fmla="*/ 73343 w 129540"/>
                    <a:gd name="connsiteY8" fmla="*/ 91440 h 156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9540" h="156210">
                      <a:moveTo>
                        <a:pt x="73343" y="91440"/>
                      </a:moveTo>
                      <a:cubicBezTo>
                        <a:pt x="57150" y="74295"/>
                        <a:pt x="45720" y="55245"/>
                        <a:pt x="37148" y="33338"/>
                      </a:cubicBezTo>
                      <a:cubicBezTo>
                        <a:pt x="33338" y="22860"/>
                        <a:pt x="30480" y="11430"/>
                        <a:pt x="28575" y="0"/>
                      </a:cubicBezTo>
                      <a:lnTo>
                        <a:pt x="0" y="4763"/>
                      </a:lnTo>
                      <a:cubicBezTo>
                        <a:pt x="4763" y="31432"/>
                        <a:pt x="14288" y="56198"/>
                        <a:pt x="28575" y="79057"/>
                      </a:cubicBezTo>
                      <a:cubicBezTo>
                        <a:pt x="35243" y="90488"/>
                        <a:pt x="43815" y="100965"/>
                        <a:pt x="53340" y="110490"/>
                      </a:cubicBezTo>
                      <a:cubicBezTo>
                        <a:pt x="71438" y="129540"/>
                        <a:pt x="93345" y="145732"/>
                        <a:pt x="118110" y="156210"/>
                      </a:cubicBezTo>
                      <a:lnTo>
                        <a:pt x="129540" y="130492"/>
                      </a:lnTo>
                      <a:cubicBezTo>
                        <a:pt x="107633" y="121920"/>
                        <a:pt x="89535" y="108585"/>
                        <a:pt x="73343" y="9144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59" name="Freeform 58">
                  <a:extLst>
                    <a:ext uri="{FF2B5EF4-FFF2-40B4-BE49-F238E27FC236}">
                      <a16:creationId xmlns:a16="http://schemas.microsoft.com/office/drawing/2014/main" id="{A1AB902D-1EB6-8B68-CC6A-B6D2E7195F97}"/>
                    </a:ext>
                  </a:extLst>
                </p:cNvPr>
                <p:cNvSpPr/>
                <p:nvPr/>
              </p:nvSpPr>
              <p:spPr>
                <a:xfrm>
                  <a:off x="5862637" y="3557587"/>
                  <a:ext cx="97155" cy="115252"/>
                </a:xfrm>
                <a:custGeom>
                  <a:avLst/>
                  <a:gdLst>
                    <a:gd name="connsiteX0" fmla="*/ 59055 w 97155"/>
                    <a:gd name="connsiteY0" fmla="*/ 61913 h 115252"/>
                    <a:gd name="connsiteX1" fmla="*/ 34290 w 97155"/>
                    <a:gd name="connsiteY1" fmla="*/ 21907 h 115252"/>
                    <a:gd name="connsiteX2" fmla="*/ 28575 w 97155"/>
                    <a:gd name="connsiteY2" fmla="*/ 0 h 115252"/>
                    <a:gd name="connsiteX3" fmla="*/ 0 w 97155"/>
                    <a:gd name="connsiteY3" fmla="*/ 4763 h 115252"/>
                    <a:gd name="connsiteX4" fmla="*/ 7620 w 97155"/>
                    <a:gd name="connsiteY4" fmla="*/ 32385 h 115252"/>
                    <a:gd name="connsiteX5" fmla="*/ 39053 w 97155"/>
                    <a:gd name="connsiteY5" fmla="*/ 81915 h 115252"/>
                    <a:gd name="connsiteX6" fmla="*/ 85725 w 97155"/>
                    <a:gd name="connsiteY6" fmla="*/ 115252 h 115252"/>
                    <a:gd name="connsiteX7" fmla="*/ 97155 w 97155"/>
                    <a:gd name="connsiteY7" fmla="*/ 89535 h 115252"/>
                    <a:gd name="connsiteX8" fmla="*/ 77153 w 97155"/>
                    <a:gd name="connsiteY8" fmla="*/ 78105 h 115252"/>
                    <a:gd name="connsiteX9" fmla="*/ 59055 w 97155"/>
                    <a:gd name="connsiteY9" fmla="*/ 61913 h 115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7155" h="115252">
                      <a:moveTo>
                        <a:pt x="59055" y="61913"/>
                      </a:moveTo>
                      <a:cubicBezTo>
                        <a:pt x="48578" y="50483"/>
                        <a:pt x="40005" y="37148"/>
                        <a:pt x="34290" y="21907"/>
                      </a:cubicBezTo>
                      <a:cubicBezTo>
                        <a:pt x="31432" y="14288"/>
                        <a:pt x="29528" y="7620"/>
                        <a:pt x="28575" y="0"/>
                      </a:cubicBezTo>
                      <a:lnTo>
                        <a:pt x="0" y="4763"/>
                      </a:lnTo>
                      <a:cubicBezTo>
                        <a:pt x="1905" y="14288"/>
                        <a:pt x="3810" y="23813"/>
                        <a:pt x="7620" y="32385"/>
                      </a:cubicBezTo>
                      <a:cubicBezTo>
                        <a:pt x="14288" y="50483"/>
                        <a:pt x="24765" y="67627"/>
                        <a:pt x="39053" y="81915"/>
                      </a:cubicBezTo>
                      <a:cubicBezTo>
                        <a:pt x="52388" y="96202"/>
                        <a:pt x="68580" y="106680"/>
                        <a:pt x="85725" y="115252"/>
                      </a:cubicBezTo>
                      <a:lnTo>
                        <a:pt x="97155" y="89535"/>
                      </a:lnTo>
                      <a:cubicBezTo>
                        <a:pt x="90488" y="86677"/>
                        <a:pt x="83820" y="82867"/>
                        <a:pt x="77153" y="78105"/>
                      </a:cubicBezTo>
                      <a:cubicBezTo>
                        <a:pt x="70485" y="73342"/>
                        <a:pt x="64770" y="67627"/>
                        <a:pt x="59055" y="6191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26AD091E-DB4C-67B8-BF9F-916DC68FFD0B}"/>
                  </a:ext>
                </a:extLst>
              </p:cNvPr>
              <p:cNvGrpSpPr/>
              <p:nvPr/>
            </p:nvGrpSpPr>
            <p:grpSpPr>
              <a:xfrm flipH="1">
                <a:off x="7824741" y="4569501"/>
                <a:ext cx="537210" cy="693420"/>
                <a:chOff x="5808344" y="3028950"/>
                <a:chExt cx="537210" cy="693420"/>
              </a:xfrm>
              <a:grpFill/>
            </p:grpSpPr>
            <p:sp>
              <p:nvSpPr>
                <p:cNvPr id="52" name="Freeform 51">
                  <a:extLst>
                    <a:ext uri="{FF2B5EF4-FFF2-40B4-BE49-F238E27FC236}">
                      <a16:creationId xmlns:a16="http://schemas.microsoft.com/office/drawing/2014/main" id="{3A8B095D-7AD0-6094-F1C1-1DC96E263D1C}"/>
                    </a:ext>
                  </a:extLst>
                </p:cNvPr>
                <p:cNvSpPr/>
                <p:nvPr/>
              </p:nvSpPr>
              <p:spPr>
                <a:xfrm>
                  <a:off x="6216967" y="3028950"/>
                  <a:ext cx="128587" cy="156209"/>
                </a:xfrm>
                <a:custGeom>
                  <a:avLst/>
                  <a:gdLst>
                    <a:gd name="connsiteX0" fmla="*/ 55245 w 128587"/>
                    <a:gd name="connsiteY0" fmla="*/ 65723 h 156209"/>
                    <a:gd name="connsiteX1" fmla="*/ 91440 w 128587"/>
                    <a:gd name="connsiteY1" fmla="*/ 123825 h 156209"/>
                    <a:gd name="connsiteX2" fmla="*/ 100012 w 128587"/>
                    <a:gd name="connsiteY2" fmla="*/ 156210 h 156209"/>
                    <a:gd name="connsiteX3" fmla="*/ 128587 w 128587"/>
                    <a:gd name="connsiteY3" fmla="*/ 151448 h 156209"/>
                    <a:gd name="connsiteX4" fmla="*/ 118110 w 128587"/>
                    <a:gd name="connsiteY4" fmla="*/ 113348 h 156209"/>
                    <a:gd name="connsiteX5" fmla="*/ 45720 w 128587"/>
                    <a:gd name="connsiteY5" fmla="*/ 20003 h 156209"/>
                    <a:gd name="connsiteX6" fmla="*/ 11430 w 128587"/>
                    <a:gd name="connsiteY6" fmla="*/ 0 h 156209"/>
                    <a:gd name="connsiteX7" fmla="*/ 0 w 128587"/>
                    <a:gd name="connsiteY7" fmla="*/ 25717 h 156209"/>
                    <a:gd name="connsiteX8" fmla="*/ 55245 w 128587"/>
                    <a:gd name="connsiteY8" fmla="*/ 65723 h 156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8587" h="156209">
                      <a:moveTo>
                        <a:pt x="55245" y="65723"/>
                      </a:moveTo>
                      <a:cubicBezTo>
                        <a:pt x="71437" y="82868"/>
                        <a:pt x="83820" y="101918"/>
                        <a:pt x="91440" y="123825"/>
                      </a:cubicBezTo>
                      <a:cubicBezTo>
                        <a:pt x="95250" y="134303"/>
                        <a:pt x="98107" y="145733"/>
                        <a:pt x="100012" y="156210"/>
                      </a:cubicBezTo>
                      <a:lnTo>
                        <a:pt x="128587" y="151448"/>
                      </a:lnTo>
                      <a:cubicBezTo>
                        <a:pt x="126682" y="138113"/>
                        <a:pt x="122872" y="125730"/>
                        <a:pt x="118110" y="113348"/>
                      </a:cubicBezTo>
                      <a:cubicBezTo>
                        <a:pt x="103822" y="76200"/>
                        <a:pt x="78105" y="43815"/>
                        <a:pt x="45720" y="20003"/>
                      </a:cubicBezTo>
                      <a:cubicBezTo>
                        <a:pt x="35243" y="12383"/>
                        <a:pt x="22860" y="5715"/>
                        <a:pt x="11430" y="0"/>
                      </a:cubicBezTo>
                      <a:lnTo>
                        <a:pt x="0" y="25717"/>
                      </a:lnTo>
                      <a:cubicBezTo>
                        <a:pt x="20955" y="36195"/>
                        <a:pt x="40005" y="49530"/>
                        <a:pt x="55245" y="6572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53" name="Freeform 52">
                  <a:extLst>
                    <a:ext uri="{FF2B5EF4-FFF2-40B4-BE49-F238E27FC236}">
                      <a16:creationId xmlns:a16="http://schemas.microsoft.com/office/drawing/2014/main" id="{0BD1C82D-9D2E-276F-2619-C909C72573C3}"/>
                    </a:ext>
                  </a:extLst>
                </p:cNvPr>
                <p:cNvSpPr/>
                <p:nvPr/>
              </p:nvSpPr>
              <p:spPr>
                <a:xfrm>
                  <a:off x="6195060" y="3080384"/>
                  <a:ext cx="96202" cy="114300"/>
                </a:xfrm>
                <a:custGeom>
                  <a:avLst/>
                  <a:gdLst>
                    <a:gd name="connsiteX0" fmla="*/ 37147 w 96202"/>
                    <a:gd name="connsiteY0" fmla="*/ 52388 h 114300"/>
                    <a:gd name="connsiteX1" fmla="*/ 61913 w 96202"/>
                    <a:gd name="connsiteY1" fmla="*/ 92393 h 114300"/>
                    <a:gd name="connsiteX2" fmla="*/ 67627 w 96202"/>
                    <a:gd name="connsiteY2" fmla="*/ 114300 h 114300"/>
                    <a:gd name="connsiteX3" fmla="*/ 96202 w 96202"/>
                    <a:gd name="connsiteY3" fmla="*/ 109538 h 114300"/>
                    <a:gd name="connsiteX4" fmla="*/ 88582 w 96202"/>
                    <a:gd name="connsiteY4" fmla="*/ 81915 h 114300"/>
                    <a:gd name="connsiteX5" fmla="*/ 58102 w 96202"/>
                    <a:gd name="connsiteY5" fmla="*/ 33338 h 114300"/>
                    <a:gd name="connsiteX6" fmla="*/ 11430 w 96202"/>
                    <a:gd name="connsiteY6" fmla="*/ 0 h 114300"/>
                    <a:gd name="connsiteX7" fmla="*/ 0 w 96202"/>
                    <a:gd name="connsiteY7" fmla="*/ 25718 h 114300"/>
                    <a:gd name="connsiteX8" fmla="*/ 37147 w 96202"/>
                    <a:gd name="connsiteY8" fmla="*/ 52388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6202" h="114300">
                      <a:moveTo>
                        <a:pt x="37147" y="52388"/>
                      </a:moveTo>
                      <a:cubicBezTo>
                        <a:pt x="47625" y="63818"/>
                        <a:pt x="56198" y="77153"/>
                        <a:pt x="61913" y="92393"/>
                      </a:cubicBezTo>
                      <a:cubicBezTo>
                        <a:pt x="64770" y="100013"/>
                        <a:pt x="66675" y="106680"/>
                        <a:pt x="67627" y="114300"/>
                      </a:cubicBezTo>
                      <a:lnTo>
                        <a:pt x="96202" y="109538"/>
                      </a:lnTo>
                      <a:cubicBezTo>
                        <a:pt x="94298" y="100013"/>
                        <a:pt x="92392" y="90488"/>
                        <a:pt x="88582" y="81915"/>
                      </a:cubicBezTo>
                      <a:cubicBezTo>
                        <a:pt x="81915" y="63818"/>
                        <a:pt x="71438" y="46672"/>
                        <a:pt x="58102" y="33338"/>
                      </a:cubicBezTo>
                      <a:cubicBezTo>
                        <a:pt x="44767" y="19050"/>
                        <a:pt x="28575" y="8573"/>
                        <a:pt x="11430" y="0"/>
                      </a:cubicBezTo>
                      <a:lnTo>
                        <a:pt x="0" y="25718"/>
                      </a:lnTo>
                      <a:cubicBezTo>
                        <a:pt x="13335" y="32385"/>
                        <a:pt x="26670" y="40958"/>
                        <a:pt x="37147" y="5238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54" name="Freeform 53">
                  <a:extLst>
                    <a:ext uri="{FF2B5EF4-FFF2-40B4-BE49-F238E27FC236}">
                      <a16:creationId xmlns:a16="http://schemas.microsoft.com/office/drawing/2014/main" id="{6981D68E-D182-D1CB-3E8C-F6A18140AA91}"/>
                    </a:ext>
                  </a:extLst>
                </p:cNvPr>
                <p:cNvSpPr/>
                <p:nvPr/>
              </p:nvSpPr>
              <p:spPr>
                <a:xfrm>
                  <a:off x="5808344" y="3566160"/>
                  <a:ext cx="129540" cy="156210"/>
                </a:xfrm>
                <a:custGeom>
                  <a:avLst/>
                  <a:gdLst>
                    <a:gd name="connsiteX0" fmla="*/ 73343 w 129540"/>
                    <a:gd name="connsiteY0" fmla="*/ 91440 h 156210"/>
                    <a:gd name="connsiteX1" fmla="*/ 37148 w 129540"/>
                    <a:gd name="connsiteY1" fmla="*/ 33338 h 156210"/>
                    <a:gd name="connsiteX2" fmla="*/ 28575 w 129540"/>
                    <a:gd name="connsiteY2" fmla="*/ 0 h 156210"/>
                    <a:gd name="connsiteX3" fmla="*/ 0 w 129540"/>
                    <a:gd name="connsiteY3" fmla="*/ 4763 h 156210"/>
                    <a:gd name="connsiteX4" fmla="*/ 28575 w 129540"/>
                    <a:gd name="connsiteY4" fmla="*/ 79057 h 156210"/>
                    <a:gd name="connsiteX5" fmla="*/ 53340 w 129540"/>
                    <a:gd name="connsiteY5" fmla="*/ 110490 h 156210"/>
                    <a:gd name="connsiteX6" fmla="*/ 118110 w 129540"/>
                    <a:gd name="connsiteY6" fmla="*/ 156210 h 156210"/>
                    <a:gd name="connsiteX7" fmla="*/ 129540 w 129540"/>
                    <a:gd name="connsiteY7" fmla="*/ 130492 h 156210"/>
                    <a:gd name="connsiteX8" fmla="*/ 73343 w 129540"/>
                    <a:gd name="connsiteY8" fmla="*/ 91440 h 156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9540" h="156210">
                      <a:moveTo>
                        <a:pt x="73343" y="91440"/>
                      </a:moveTo>
                      <a:cubicBezTo>
                        <a:pt x="57150" y="74295"/>
                        <a:pt x="45720" y="55245"/>
                        <a:pt x="37148" y="33338"/>
                      </a:cubicBezTo>
                      <a:cubicBezTo>
                        <a:pt x="33338" y="22860"/>
                        <a:pt x="30480" y="11430"/>
                        <a:pt x="28575" y="0"/>
                      </a:cubicBezTo>
                      <a:lnTo>
                        <a:pt x="0" y="4763"/>
                      </a:lnTo>
                      <a:cubicBezTo>
                        <a:pt x="4763" y="31432"/>
                        <a:pt x="14288" y="56198"/>
                        <a:pt x="28575" y="79057"/>
                      </a:cubicBezTo>
                      <a:cubicBezTo>
                        <a:pt x="35243" y="90488"/>
                        <a:pt x="43815" y="100965"/>
                        <a:pt x="53340" y="110490"/>
                      </a:cubicBezTo>
                      <a:cubicBezTo>
                        <a:pt x="71438" y="129540"/>
                        <a:pt x="93345" y="145732"/>
                        <a:pt x="118110" y="156210"/>
                      </a:cubicBezTo>
                      <a:lnTo>
                        <a:pt x="129540" y="130492"/>
                      </a:lnTo>
                      <a:cubicBezTo>
                        <a:pt x="107633" y="121920"/>
                        <a:pt x="89535" y="108585"/>
                        <a:pt x="73343" y="9144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  <p:sp>
              <p:nvSpPr>
                <p:cNvPr id="55" name="Freeform 54">
                  <a:extLst>
                    <a:ext uri="{FF2B5EF4-FFF2-40B4-BE49-F238E27FC236}">
                      <a16:creationId xmlns:a16="http://schemas.microsoft.com/office/drawing/2014/main" id="{00E5B13E-AAC4-0868-AE9E-B8C3792B663E}"/>
                    </a:ext>
                  </a:extLst>
                </p:cNvPr>
                <p:cNvSpPr/>
                <p:nvPr/>
              </p:nvSpPr>
              <p:spPr>
                <a:xfrm>
                  <a:off x="5862637" y="3557587"/>
                  <a:ext cx="97155" cy="115252"/>
                </a:xfrm>
                <a:custGeom>
                  <a:avLst/>
                  <a:gdLst>
                    <a:gd name="connsiteX0" fmla="*/ 59055 w 97155"/>
                    <a:gd name="connsiteY0" fmla="*/ 61913 h 115252"/>
                    <a:gd name="connsiteX1" fmla="*/ 34290 w 97155"/>
                    <a:gd name="connsiteY1" fmla="*/ 21907 h 115252"/>
                    <a:gd name="connsiteX2" fmla="*/ 28575 w 97155"/>
                    <a:gd name="connsiteY2" fmla="*/ 0 h 115252"/>
                    <a:gd name="connsiteX3" fmla="*/ 0 w 97155"/>
                    <a:gd name="connsiteY3" fmla="*/ 4763 h 115252"/>
                    <a:gd name="connsiteX4" fmla="*/ 7620 w 97155"/>
                    <a:gd name="connsiteY4" fmla="*/ 32385 h 115252"/>
                    <a:gd name="connsiteX5" fmla="*/ 39053 w 97155"/>
                    <a:gd name="connsiteY5" fmla="*/ 81915 h 115252"/>
                    <a:gd name="connsiteX6" fmla="*/ 85725 w 97155"/>
                    <a:gd name="connsiteY6" fmla="*/ 115252 h 115252"/>
                    <a:gd name="connsiteX7" fmla="*/ 97155 w 97155"/>
                    <a:gd name="connsiteY7" fmla="*/ 89535 h 115252"/>
                    <a:gd name="connsiteX8" fmla="*/ 77153 w 97155"/>
                    <a:gd name="connsiteY8" fmla="*/ 78105 h 115252"/>
                    <a:gd name="connsiteX9" fmla="*/ 59055 w 97155"/>
                    <a:gd name="connsiteY9" fmla="*/ 61913 h 115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7155" h="115252">
                      <a:moveTo>
                        <a:pt x="59055" y="61913"/>
                      </a:moveTo>
                      <a:cubicBezTo>
                        <a:pt x="48578" y="50483"/>
                        <a:pt x="40005" y="37148"/>
                        <a:pt x="34290" y="21907"/>
                      </a:cubicBezTo>
                      <a:cubicBezTo>
                        <a:pt x="31432" y="14288"/>
                        <a:pt x="29528" y="7620"/>
                        <a:pt x="28575" y="0"/>
                      </a:cubicBezTo>
                      <a:lnTo>
                        <a:pt x="0" y="4763"/>
                      </a:lnTo>
                      <a:cubicBezTo>
                        <a:pt x="1905" y="14288"/>
                        <a:pt x="3810" y="23813"/>
                        <a:pt x="7620" y="32385"/>
                      </a:cubicBezTo>
                      <a:cubicBezTo>
                        <a:pt x="14288" y="50483"/>
                        <a:pt x="24765" y="67627"/>
                        <a:pt x="39053" y="81915"/>
                      </a:cubicBezTo>
                      <a:cubicBezTo>
                        <a:pt x="52388" y="96202"/>
                        <a:pt x="68580" y="106680"/>
                        <a:pt x="85725" y="115252"/>
                      </a:cubicBezTo>
                      <a:lnTo>
                        <a:pt x="97155" y="89535"/>
                      </a:lnTo>
                      <a:cubicBezTo>
                        <a:pt x="90488" y="86677"/>
                        <a:pt x="83820" y="82867"/>
                        <a:pt x="77153" y="78105"/>
                      </a:cubicBezTo>
                      <a:cubicBezTo>
                        <a:pt x="70485" y="73342"/>
                        <a:pt x="64770" y="67627"/>
                        <a:pt x="59055" y="6191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/>
                </a:p>
              </p:txBody>
            </p:sp>
          </p:grp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4E332B0-30E0-315E-D0F5-16DF26F1A07A}"/>
                </a:ext>
              </a:extLst>
            </p:cNvPr>
            <p:cNvGrpSpPr/>
            <p:nvPr/>
          </p:nvGrpSpPr>
          <p:grpSpPr>
            <a:xfrm>
              <a:off x="7884279" y="4727140"/>
              <a:ext cx="368127" cy="378142"/>
              <a:chOff x="4994299" y="2323786"/>
              <a:chExt cx="2149907" cy="2208395"/>
            </a:xfrm>
            <a:grpFill/>
          </p:grpSpPr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FF1ED93D-3A7F-8E13-1CF1-E0847E478B09}"/>
                  </a:ext>
                </a:extLst>
              </p:cNvPr>
              <p:cNvSpPr/>
              <p:nvPr/>
            </p:nvSpPr>
            <p:spPr>
              <a:xfrm>
                <a:off x="4994299" y="2323786"/>
                <a:ext cx="2149906" cy="1093112"/>
              </a:xfrm>
              <a:custGeom>
                <a:avLst/>
                <a:gdLst>
                  <a:gd name="connsiteX0" fmla="*/ 1874383 w 2149906"/>
                  <a:gd name="connsiteY0" fmla="*/ 113521 h 1093112"/>
                  <a:gd name="connsiteX1" fmla="*/ 1712383 w 2149906"/>
                  <a:gd name="connsiteY1" fmla="*/ 275521 h 1093112"/>
                  <a:gd name="connsiteX2" fmla="*/ 1874383 w 2149906"/>
                  <a:gd name="connsiteY2" fmla="*/ 437521 h 1093112"/>
                  <a:gd name="connsiteX3" fmla="*/ 2036383 w 2149906"/>
                  <a:gd name="connsiteY3" fmla="*/ 275521 h 1093112"/>
                  <a:gd name="connsiteX4" fmla="*/ 1874383 w 2149906"/>
                  <a:gd name="connsiteY4" fmla="*/ 113521 h 1093112"/>
                  <a:gd name="connsiteX5" fmla="*/ 1874384 w 2149906"/>
                  <a:gd name="connsiteY5" fmla="*/ 0 h 1093112"/>
                  <a:gd name="connsiteX6" fmla="*/ 2149906 w 2149906"/>
                  <a:gd name="connsiteY6" fmla="*/ 275522 h 1093112"/>
                  <a:gd name="connsiteX7" fmla="*/ 1874384 w 2149906"/>
                  <a:gd name="connsiteY7" fmla="*/ 551044 h 1093112"/>
                  <a:gd name="connsiteX8" fmla="*/ 1620514 w 2149906"/>
                  <a:gd name="connsiteY8" fmla="*/ 382768 h 1093112"/>
                  <a:gd name="connsiteX9" fmla="*/ 1610513 w 2149906"/>
                  <a:gd name="connsiteY9" fmla="*/ 333230 h 1093112"/>
                  <a:gd name="connsiteX10" fmla="*/ 1114022 w 2149906"/>
                  <a:gd name="connsiteY10" fmla="*/ 333230 h 1093112"/>
                  <a:gd name="connsiteX11" fmla="*/ 1108381 w 2149906"/>
                  <a:gd name="connsiteY11" fmla="*/ 341598 h 1093112"/>
                  <a:gd name="connsiteX12" fmla="*/ 1049378 w 2149906"/>
                  <a:gd name="connsiteY12" fmla="*/ 366037 h 1093112"/>
                  <a:gd name="connsiteX13" fmla="*/ 1019241 w 2149906"/>
                  <a:gd name="connsiteY13" fmla="*/ 359953 h 1093112"/>
                  <a:gd name="connsiteX14" fmla="*/ 926444 w 2149906"/>
                  <a:gd name="connsiteY14" fmla="*/ 451013 h 1093112"/>
                  <a:gd name="connsiteX15" fmla="*/ 929620 w 2149906"/>
                  <a:gd name="connsiteY15" fmla="*/ 466745 h 1093112"/>
                  <a:gd name="connsiteX16" fmla="*/ 905180 w 2149906"/>
                  <a:gd name="connsiteY16" fmla="*/ 525748 h 1093112"/>
                  <a:gd name="connsiteX17" fmla="*/ 896051 w 2149906"/>
                  <a:gd name="connsiteY17" fmla="*/ 531903 h 1093112"/>
                  <a:gd name="connsiteX18" fmla="*/ 896051 w 2149906"/>
                  <a:gd name="connsiteY18" fmla="*/ 803564 h 1093112"/>
                  <a:gd name="connsiteX19" fmla="*/ 910362 w 2149906"/>
                  <a:gd name="connsiteY19" fmla="*/ 824791 h 1093112"/>
                  <a:gd name="connsiteX20" fmla="*/ 916920 w 2149906"/>
                  <a:gd name="connsiteY20" fmla="*/ 857270 h 1093112"/>
                  <a:gd name="connsiteX21" fmla="*/ 865957 w 2149906"/>
                  <a:gd name="connsiteY21" fmla="*/ 934155 h 1093112"/>
                  <a:gd name="connsiteX22" fmla="*/ 836126 w 2149906"/>
                  <a:gd name="connsiteY22" fmla="*/ 940177 h 1093112"/>
                  <a:gd name="connsiteX23" fmla="*/ 715593 w 2149906"/>
                  <a:gd name="connsiteY23" fmla="*/ 1058456 h 1093112"/>
                  <a:gd name="connsiteX24" fmla="*/ 715079 w 2149906"/>
                  <a:gd name="connsiteY24" fmla="*/ 1058663 h 1093112"/>
                  <a:gd name="connsiteX25" fmla="*/ 708330 w 2149906"/>
                  <a:gd name="connsiteY25" fmla="*/ 1068673 h 1093112"/>
                  <a:gd name="connsiteX26" fmla="*/ 649328 w 2149906"/>
                  <a:gd name="connsiteY26" fmla="*/ 1093112 h 1093112"/>
                  <a:gd name="connsiteX27" fmla="*/ 616848 w 2149906"/>
                  <a:gd name="connsiteY27" fmla="*/ 1086555 h 1093112"/>
                  <a:gd name="connsiteX28" fmla="*/ 598813 w 2149906"/>
                  <a:gd name="connsiteY28" fmla="*/ 1074395 h 1093112"/>
                  <a:gd name="connsiteX29" fmla="*/ 48199 w 2149906"/>
                  <a:gd name="connsiteY29" fmla="*/ 1074395 h 1093112"/>
                  <a:gd name="connsiteX30" fmla="*/ 0 w 2149906"/>
                  <a:gd name="connsiteY30" fmla="*/ 1026195 h 1093112"/>
                  <a:gd name="connsiteX31" fmla="*/ 0 w 2149906"/>
                  <a:gd name="connsiteY31" fmla="*/ 1007177 h 1093112"/>
                  <a:gd name="connsiteX32" fmla="*/ 48199 w 2149906"/>
                  <a:gd name="connsiteY32" fmla="*/ 958979 h 1093112"/>
                  <a:gd name="connsiteX33" fmla="*/ 584722 w 2149906"/>
                  <a:gd name="connsiteY33" fmla="*/ 958979 h 1093112"/>
                  <a:gd name="connsiteX34" fmla="*/ 590325 w 2149906"/>
                  <a:gd name="connsiteY34" fmla="*/ 950668 h 1093112"/>
                  <a:gd name="connsiteX35" fmla="*/ 649328 w 2149906"/>
                  <a:gd name="connsiteY35" fmla="*/ 926228 h 1093112"/>
                  <a:gd name="connsiteX36" fmla="*/ 679374 w 2149906"/>
                  <a:gd name="connsiteY36" fmla="*/ 932294 h 1093112"/>
                  <a:gd name="connsiteX37" fmla="*/ 750994 w 2149906"/>
                  <a:gd name="connsiteY37" fmla="*/ 862014 h 1093112"/>
                  <a:gd name="connsiteX38" fmla="*/ 750036 w 2149906"/>
                  <a:gd name="connsiteY38" fmla="*/ 857270 h 1093112"/>
                  <a:gd name="connsiteX39" fmla="*/ 774475 w 2149906"/>
                  <a:gd name="connsiteY39" fmla="*/ 798268 h 1093112"/>
                  <a:gd name="connsiteX40" fmla="*/ 780635 w 2149906"/>
                  <a:gd name="connsiteY40" fmla="*/ 794115 h 1093112"/>
                  <a:gd name="connsiteX41" fmla="*/ 780635 w 2149906"/>
                  <a:gd name="connsiteY41" fmla="*/ 516047 h 1093112"/>
                  <a:gd name="connsiteX42" fmla="*/ 769293 w 2149906"/>
                  <a:gd name="connsiteY42" fmla="*/ 499225 h 1093112"/>
                  <a:gd name="connsiteX43" fmla="*/ 762736 w 2149906"/>
                  <a:gd name="connsiteY43" fmla="*/ 466745 h 1093112"/>
                  <a:gd name="connsiteX44" fmla="*/ 813698 w 2149906"/>
                  <a:gd name="connsiteY44" fmla="*/ 389860 h 1093112"/>
                  <a:gd name="connsiteX45" fmla="*/ 826639 w 2149906"/>
                  <a:gd name="connsiteY45" fmla="*/ 387248 h 1093112"/>
                  <a:gd name="connsiteX46" fmla="*/ 979639 w 2149906"/>
                  <a:gd name="connsiteY46" fmla="*/ 237110 h 1093112"/>
                  <a:gd name="connsiteX47" fmla="*/ 981868 w 2149906"/>
                  <a:gd name="connsiteY47" fmla="*/ 236212 h 1093112"/>
                  <a:gd name="connsiteX48" fmla="*/ 990376 w 2149906"/>
                  <a:gd name="connsiteY48" fmla="*/ 223593 h 1093112"/>
                  <a:gd name="connsiteX49" fmla="*/ 1049378 w 2149906"/>
                  <a:gd name="connsiteY49" fmla="*/ 199153 h 1093112"/>
                  <a:gd name="connsiteX50" fmla="*/ 1081858 w 2149906"/>
                  <a:gd name="connsiteY50" fmla="*/ 205710 h 1093112"/>
                  <a:gd name="connsiteX51" fmla="*/ 1099810 w 2149906"/>
                  <a:gd name="connsiteY51" fmla="*/ 217814 h 1093112"/>
                  <a:gd name="connsiteX52" fmla="*/ 1610513 w 2149906"/>
                  <a:gd name="connsiteY52" fmla="*/ 217813 h 1093112"/>
                  <a:gd name="connsiteX53" fmla="*/ 1620514 w 2149906"/>
                  <a:gd name="connsiteY53" fmla="*/ 168276 h 1093112"/>
                  <a:gd name="connsiteX54" fmla="*/ 1874384 w 2149906"/>
                  <a:gd name="connsiteY54" fmla="*/ 0 h 1093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2149906" h="1093112">
                    <a:moveTo>
                      <a:pt x="1874383" y="113521"/>
                    </a:moveTo>
                    <a:cubicBezTo>
                      <a:pt x="1784913" y="113521"/>
                      <a:pt x="1712383" y="186051"/>
                      <a:pt x="1712383" y="275521"/>
                    </a:cubicBezTo>
                    <a:cubicBezTo>
                      <a:pt x="1712383" y="364991"/>
                      <a:pt x="1784913" y="437521"/>
                      <a:pt x="1874383" y="437521"/>
                    </a:cubicBezTo>
                    <a:cubicBezTo>
                      <a:pt x="1963853" y="437521"/>
                      <a:pt x="2036383" y="364991"/>
                      <a:pt x="2036383" y="275521"/>
                    </a:cubicBezTo>
                    <a:cubicBezTo>
                      <a:pt x="2036383" y="186051"/>
                      <a:pt x="1963853" y="113521"/>
                      <a:pt x="1874383" y="113521"/>
                    </a:cubicBezTo>
                    <a:close/>
                    <a:moveTo>
                      <a:pt x="1874384" y="0"/>
                    </a:moveTo>
                    <a:cubicBezTo>
                      <a:pt x="2026551" y="0"/>
                      <a:pt x="2149906" y="123355"/>
                      <a:pt x="2149906" y="275522"/>
                    </a:cubicBezTo>
                    <a:cubicBezTo>
                      <a:pt x="2149906" y="427689"/>
                      <a:pt x="2026551" y="551044"/>
                      <a:pt x="1874384" y="551044"/>
                    </a:cubicBezTo>
                    <a:cubicBezTo>
                      <a:pt x="1760259" y="551044"/>
                      <a:pt x="1662340" y="481657"/>
                      <a:pt x="1620514" y="382768"/>
                    </a:cubicBezTo>
                    <a:lnTo>
                      <a:pt x="1610513" y="333230"/>
                    </a:lnTo>
                    <a:lnTo>
                      <a:pt x="1114022" y="333230"/>
                    </a:lnTo>
                    <a:lnTo>
                      <a:pt x="1108381" y="341598"/>
                    </a:lnTo>
                    <a:cubicBezTo>
                      <a:pt x="1093281" y="356698"/>
                      <a:pt x="1072420" y="366037"/>
                      <a:pt x="1049378" y="366037"/>
                    </a:cubicBezTo>
                    <a:lnTo>
                      <a:pt x="1019241" y="359953"/>
                    </a:lnTo>
                    <a:lnTo>
                      <a:pt x="926444" y="451013"/>
                    </a:lnTo>
                    <a:lnTo>
                      <a:pt x="929620" y="466745"/>
                    </a:lnTo>
                    <a:cubicBezTo>
                      <a:pt x="929620" y="489787"/>
                      <a:pt x="920280" y="510648"/>
                      <a:pt x="905180" y="525748"/>
                    </a:cubicBezTo>
                    <a:lnTo>
                      <a:pt x="896051" y="531903"/>
                    </a:lnTo>
                    <a:lnTo>
                      <a:pt x="896051" y="803564"/>
                    </a:lnTo>
                    <a:lnTo>
                      <a:pt x="910362" y="824791"/>
                    </a:lnTo>
                    <a:cubicBezTo>
                      <a:pt x="914585" y="834773"/>
                      <a:pt x="916920" y="845749"/>
                      <a:pt x="916920" y="857270"/>
                    </a:cubicBezTo>
                    <a:cubicBezTo>
                      <a:pt x="916920" y="891833"/>
                      <a:pt x="895906" y="921488"/>
                      <a:pt x="865957" y="934155"/>
                    </a:cubicBezTo>
                    <a:lnTo>
                      <a:pt x="836126" y="940177"/>
                    </a:lnTo>
                    <a:lnTo>
                      <a:pt x="715593" y="1058456"/>
                    </a:lnTo>
                    <a:lnTo>
                      <a:pt x="715079" y="1058663"/>
                    </a:lnTo>
                    <a:lnTo>
                      <a:pt x="708330" y="1068673"/>
                    </a:lnTo>
                    <a:cubicBezTo>
                      <a:pt x="693230" y="1083773"/>
                      <a:pt x="672370" y="1093112"/>
                      <a:pt x="649328" y="1093112"/>
                    </a:cubicBezTo>
                    <a:cubicBezTo>
                      <a:pt x="637807" y="1093112"/>
                      <a:pt x="626831" y="1090777"/>
                      <a:pt x="616848" y="1086555"/>
                    </a:cubicBezTo>
                    <a:lnTo>
                      <a:pt x="598813" y="1074395"/>
                    </a:lnTo>
                    <a:lnTo>
                      <a:pt x="48199" y="1074395"/>
                    </a:lnTo>
                    <a:cubicBezTo>
                      <a:pt x="21579" y="1074395"/>
                      <a:pt x="0" y="1052816"/>
                      <a:pt x="0" y="1026195"/>
                    </a:cubicBezTo>
                    <a:lnTo>
                      <a:pt x="0" y="1007177"/>
                    </a:lnTo>
                    <a:cubicBezTo>
                      <a:pt x="-1" y="980558"/>
                      <a:pt x="21579" y="958979"/>
                      <a:pt x="48199" y="958979"/>
                    </a:cubicBezTo>
                    <a:lnTo>
                      <a:pt x="584722" y="958979"/>
                    </a:lnTo>
                    <a:lnTo>
                      <a:pt x="590325" y="950668"/>
                    </a:lnTo>
                    <a:cubicBezTo>
                      <a:pt x="605425" y="935568"/>
                      <a:pt x="626286" y="926228"/>
                      <a:pt x="649328" y="926228"/>
                    </a:cubicBezTo>
                    <a:lnTo>
                      <a:pt x="679374" y="932294"/>
                    </a:lnTo>
                    <a:lnTo>
                      <a:pt x="750994" y="862014"/>
                    </a:lnTo>
                    <a:lnTo>
                      <a:pt x="750036" y="857270"/>
                    </a:lnTo>
                    <a:cubicBezTo>
                      <a:pt x="750036" y="834228"/>
                      <a:pt x="759375" y="813368"/>
                      <a:pt x="774475" y="798268"/>
                    </a:cubicBezTo>
                    <a:lnTo>
                      <a:pt x="780635" y="794115"/>
                    </a:lnTo>
                    <a:lnTo>
                      <a:pt x="780635" y="516047"/>
                    </a:lnTo>
                    <a:lnTo>
                      <a:pt x="769293" y="499225"/>
                    </a:lnTo>
                    <a:cubicBezTo>
                      <a:pt x="765071" y="489242"/>
                      <a:pt x="762736" y="478266"/>
                      <a:pt x="762736" y="466745"/>
                    </a:cubicBezTo>
                    <a:cubicBezTo>
                      <a:pt x="762736" y="432182"/>
                      <a:pt x="783750" y="402528"/>
                      <a:pt x="813698" y="389860"/>
                    </a:cubicBezTo>
                    <a:lnTo>
                      <a:pt x="826639" y="387248"/>
                    </a:lnTo>
                    <a:lnTo>
                      <a:pt x="979639" y="237110"/>
                    </a:lnTo>
                    <a:lnTo>
                      <a:pt x="981868" y="236212"/>
                    </a:lnTo>
                    <a:lnTo>
                      <a:pt x="990376" y="223593"/>
                    </a:lnTo>
                    <a:cubicBezTo>
                      <a:pt x="1005476" y="208493"/>
                      <a:pt x="1026336" y="199153"/>
                      <a:pt x="1049378" y="199153"/>
                    </a:cubicBezTo>
                    <a:cubicBezTo>
                      <a:pt x="1060899" y="199153"/>
                      <a:pt x="1071875" y="201488"/>
                      <a:pt x="1081858" y="205710"/>
                    </a:cubicBezTo>
                    <a:lnTo>
                      <a:pt x="1099810" y="217814"/>
                    </a:lnTo>
                    <a:lnTo>
                      <a:pt x="1610513" y="217813"/>
                    </a:lnTo>
                    <a:lnTo>
                      <a:pt x="1620514" y="168276"/>
                    </a:lnTo>
                    <a:cubicBezTo>
                      <a:pt x="1662340" y="69387"/>
                      <a:pt x="1760259" y="0"/>
                      <a:pt x="18743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0ACD60D7-C618-D60C-D008-0F8D3A0B4A4A}"/>
                  </a:ext>
                </a:extLst>
              </p:cNvPr>
              <p:cNvGrpSpPr/>
              <p:nvPr/>
            </p:nvGrpSpPr>
            <p:grpSpPr>
              <a:xfrm>
                <a:off x="4994299" y="2821809"/>
                <a:ext cx="2149907" cy="1710372"/>
                <a:chOff x="4994299" y="2821809"/>
                <a:chExt cx="2149907" cy="1710372"/>
              </a:xfrm>
              <a:grpFill/>
            </p:grpSpPr>
            <p:sp>
              <p:nvSpPr>
                <p:cNvPr id="47" name="Freeform 46">
                  <a:extLst>
                    <a:ext uri="{FF2B5EF4-FFF2-40B4-BE49-F238E27FC236}">
                      <a16:creationId xmlns:a16="http://schemas.microsoft.com/office/drawing/2014/main" id="{3180047B-B29A-A0A5-970F-01E76A143908}"/>
                    </a:ext>
                  </a:extLst>
                </p:cNvPr>
                <p:cNvSpPr/>
                <p:nvPr/>
              </p:nvSpPr>
              <p:spPr>
                <a:xfrm>
                  <a:off x="4994299" y="3908946"/>
                  <a:ext cx="2149907" cy="623235"/>
                </a:xfrm>
                <a:custGeom>
                  <a:avLst/>
                  <a:gdLst>
                    <a:gd name="connsiteX0" fmla="*/ 1874384 w 2149907"/>
                    <a:gd name="connsiteY0" fmla="*/ 185712 h 623235"/>
                    <a:gd name="connsiteX1" fmla="*/ 1712384 w 2149907"/>
                    <a:gd name="connsiteY1" fmla="*/ 347712 h 623235"/>
                    <a:gd name="connsiteX2" fmla="*/ 1874384 w 2149907"/>
                    <a:gd name="connsiteY2" fmla="*/ 509712 h 623235"/>
                    <a:gd name="connsiteX3" fmla="*/ 2036384 w 2149907"/>
                    <a:gd name="connsiteY3" fmla="*/ 347712 h 623235"/>
                    <a:gd name="connsiteX4" fmla="*/ 1874384 w 2149907"/>
                    <a:gd name="connsiteY4" fmla="*/ 185712 h 623235"/>
                    <a:gd name="connsiteX5" fmla="*/ 724445 w 2149907"/>
                    <a:gd name="connsiteY5" fmla="*/ 0 h 623235"/>
                    <a:gd name="connsiteX6" fmla="*/ 783448 w 2149907"/>
                    <a:gd name="connsiteY6" fmla="*/ 24440 h 623235"/>
                    <a:gd name="connsiteX7" fmla="*/ 793744 w 2149907"/>
                    <a:gd name="connsiteY7" fmla="*/ 39711 h 623235"/>
                    <a:gd name="connsiteX8" fmla="*/ 1287464 w 2149907"/>
                    <a:gd name="connsiteY8" fmla="*/ 269188 h 623235"/>
                    <a:gd name="connsiteX9" fmla="*/ 1311820 w 2149907"/>
                    <a:gd name="connsiteY9" fmla="*/ 264271 h 623235"/>
                    <a:gd name="connsiteX10" fmla="*/ 1370823 w 2149907"/>
                    <a:gd name="connsiteY10" fmla="*/ 288711 h 623235"/>
                    <a:gd name="connsiteX11" fmla="*/ 1371696 w 2149907"/>
                    <a:gd name="connsiteY11" fmla="*/ 290005 h 623235"/>
                    <a:gd name="connsiteX12" fmla="*/ 1610514 w 2149907"/>
                    <a:gd name="connsiteY12" fmla="*/ 290006 h 623235"/>
                    <a:gd name="connsiteX13" fmla="*/ 1620515 w 2149907"/>
                    <a:gd name="connsiteY13" fmla="*/ 240467 h 623235"/>
                    <a:gd name="connsiteX14" fmla="*/ 1874385 w 2149907"/>
                    <a:gd name="connsiteY14" fmla="*/ 72191 h 623235"/>
                    <a:gd name="connsiteX15" fmla="*/ 2149907 w 2149907"/>
                    <a:gd name="connsiteY15" fmla="*/ 347713 h 623235"/>
                    <a:gd name="connsiteX16" fmla="*/ 1874385 w 2149907"/>
                    <a:gd name="connsiteY16" fmla="*/ 623235 h 623235"/>
                    <a:gd name="connsiteX17" fmla="*/ 1620515 w 2149907"/>
                    <a:gd name="connsiteY17" fmla="*/ 454959 h 623235"/>
                    <a:gd name="connsiteX18" fmla="*/ 1610514 w 2149907"/>
                    <a:gd name="connsiteY18" fmla="*/ 405421 h 623235"/>
                    <a:gd name="connsiteX19" fmla="*/ 1371696 w 2149907"/>
                    <a:gd name="connsiteY19" fmla="*/ 405421 h 623235"/>
                    <a:gd name="connsiteX20" fmla="*/ 1370823 w 2149907"/>
                    <a:gd name="connsiteY20" fmla="*/ 406716 h 623235"/>
                    <a:gd name="connsiteX21" fmla="*/ 1311820 w 2149907"/>
                    <a:gd name="connsiteY21" fmla="*/ 431155 h 623235"/>
                    <a:gd name="connsiteX22" fmla="*/ 1234936 w 2149907"/>
                    <a:gd name="connsiteY22" fmla="*/ 380193 h 623235"/>
                    <a:gd name="connsiteX23" fmla="*/ 1233121 w 2149907"/>
                    <a:gd name="connsiteY23" fmla="*/ 371204 h 623235"/>
                    <a:gd name="connsiteX24" fmla="*/ 766104 w 2149907"/>
                    <a:gd name="connsiteY24" fmla="*/ 154138 h 623235"/>
                    <a:gd name="connsiteX25" fmla="*/ 756925 w 2149907"/>
                    <a:gd name="connsiteY25" fmla="*/ 160327 h 623235"/>
                    <a:gd name="connsiteX26" fmla="*/ 724445 w 2149907"/>
                    <a:gd name="connsiteY26" fmla="*/ 166884 h 623235"/>
                    <a:gd name="connsiteX27" fmla="*/ 665443 w 2149907"/>
                    <a:gd name="connsiteY27" fmla="*/ 142445 h 623235"/>
                    <a:gd name="connsiteX28" fmla="*/ 663007 w 2149907"/>
                    <a:gd name="connsiteY28" fmla="*/ 138832 h 623235"/>
                    <a:gd name="connsiteX29" fmla="*/ 48199 w 2149907"/>
                    <a:gd name="connsiteY29" fmla="*/ 138832 h 623235"/>
                    <a:gd name="connsiteX30" fmla="*/ 0 w 2149907"/>
                    <a:gd name="connsiteY30" fmla="*/ 90633 h 623235"/>
                    <a:gd name="connsiteX31" fmla="*/ 0 w 2149907"/>
                    <a:gd name="connsiteY31" fmla="*/ 71615 h 623235"/>
                    <a:gd name="connsiteX32" fmla="*/ 48199 w 2149907"/>
                    <a:gd name="connsiteY32" fmla="*/ 23416 h 623235"/>
                    <a:gd name="connsiteX33" fmla="*/ 666961 w 2149907"/>
                    <a:gd name="connsiteY33" fmla="*/ 23416 h 623235"/>
                    <a:gd name="connsiteX34" fmla="*/ 691966 w 2149907"/>
                    <a:gd name="connsiteY34" fmla="*/ 6557 h 623235"/>
                    <a:gd name="connsiteX35" fmla="*/ 724445 w 2149907"/>
                    <a:gd name="connsiteY35" fmla="*/ 0 h 623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149907" h="623235">
                      <a:moveTo>
                        <a:pt x="1874384" y="185712"/>
                      </a:moveTo>
                      <a:cubicBezTo>
                        <a:pt x="1784914" y="185712"/>
                        <a:pt x="1712384" y="258242"/>
                        <a:pt x="1712384" y="347712"/>
                      </a:cubicBezTo>
                      <a:cubicBezTo>
                        <a:pt x="1712384" y="437182"/>
                        <a:pt x="1784914" y="509712"/>
                        <a:pt x="1874384" y="509712"/>
                      </a:cubicBezTo>
                      <a:cubicBezTo>
                        <a:pt x="1963854" y="509712"/>
                        <a:pt x="2036384" y="437182"/>
                        <a:pt x="2036384" y="347712"/>
                      </a:cubicBezTo>
                      <a:cubicBezTo>
                        <a:pt x="2036384" y="258242"/>
                        <a:pt x="1963854" y="185712"/>
                        <a:pt x="1874384" y="185712"/>
                      </a:cubicBezTo>
                      <a:close/>
                      <a:moveTo>
                        <a:pt x="724445" y="0"/>
                      </a:moveTo>
                      <a:cubicBezTo>
                        <a:pt x="747487" y="0"/>
                        <a:pt x="768348" y="9340"/>
                        <a:pt x="783448" y="24440"/>
                      </a:cubicBezTo>
                      <a:lnTo>
                        <a:pt x="793744" y="39711"/>
                      </a:lnTo>
                      <a:lnTo>
                        <a:pt x="1287464" y="269188"/>
                      </a:lnTo>
                      <a:lnTo>
                        <a:pt x="1311820" y="264271"/>
                      </a:lnTo>
                      <a:cubicBezTo>
                        <a:pt x="1334862" y="264271"/>
                        <a:pt x="1355723" y="273611"/>
                        <a:pt x="1370823" y="288711"/>
                      </a:cubicBezTo>
                      <a:lnTo>
                        <a:pt x="1371696" y="290005"/>
                      </a:lnTo>
                      <a:lnTo>
                        <a:pt x="1610514" y="290006"/>
                      </a:lnTo>
                      <a:lnTo>
                        <a:pt x="1620515" y="240467"/>
                      </a:lnTo>
                      <a:cubicBezTo>
                        <a:pt x="1662341" y="141578"/>
                        <a:pt x="1760260" y="72191"/>
                        <a:pt x="1874385" y="72191"/>
                      </a:cubicBezTo>
                      <a:cubicBezTo>
                        <a:pt x="2026552" y="72191"/>
                        <a:pt x="2149907" y="195546"/>
                        <a:pt x="2149907" y="347713"/>
                      </a:cubicBezTo>
                      <a:cubicBezTo>
                        <a:pt x="2149907" y="499880"/>
                        <a:pt x="2026552" y="623235"/>
                        <a:pt x="1874385" y="623235"/>
                      </a:cubicBezTo>
                      <a:cubicBezTo>
                        <a:pt x="1760260" y="623235"/>
                        <a:pt x="1662341" y="553848"/>
                        <a:pt x="1620515" y="454959"/>
                      </a:cubicBezTo>
                      <a:lnTo>
                        <a:pt x="1610514" y="405421"/>
                      </a:lnTo>
                      <a:lnTo>
                        <a:pt x="1371696" y="405421"/>
                      </a:lnTo>
                      <a:lnTo>
                        <a:pt x="1370823" y="406716"/>
                      </a:lnTo>
                      <a:cubicBezTo>
                        <a:pt x="1355723" y="421816"/>
                        <a:pt x="1334862" y="431155"/>
                        <a:pt x="1311820" y="431155"/>
                      </a:cubicBezTo>
                      <a:cubicBezTo>
                        <a:pt x="1277257" y="431155"/>
                        <a:pt x="1247603" y="410141"/>
                        <a:pt x="1234936" y="380193"/>
                      </a:cubicBezTo>
                      <a:lnTo>
                        <a:pt x="1233121" y="371204"/>
                      </a:lnTo>
                      <a:lnTo>
                        <a:pt x="766104" y="154138"/>
                      </a:lnTo>
                      <a:lnTo>
                        <a:pt x="756925" y="160327"/>
                      </a:lnTo>
                      <a:cubicBezTo>
                        <a:pt x="746942" y="164549"/>
                        <a:pt x="735966" y="166884"/>
                        <a:pt x="724445" y="166884"/>
                      </a:cubicBezTo>
                      <a:cubicBezTo>
                        <a:pt x="701403" y="166884"/>
                        <a:pt x="680543" y="157545"/>
                        <a:pt x="665443" y="142445"/>
                      </a:cubicBezTo>
                      <a:lnTo>
                        <a:pt x="663007" y="138832"/>
                      </a:lnTo>
                      <a:lnTo>
                        <a:pt x="48199" y="138832"/>
                      </a:lnTo>
                      <a:cubicBezTo>
                        <a:pt x="21579" y="138832"/>
                        <a:pt x="0" y="117253"/>
                        <a:pt x="0" y="90633"/>
                      </a:cubicBezTo>
                      <a:lnTo>
                        <a:pt x="0" y="71615"/>
                      </a:lnTo>
                      <a:cubicBezTo>
                        <a:pt x="0" y="44995"/>
                        <a:pt x="21579" y="23416"/>
                        <a:pt x="48199" y="23416"/>
                      </a:cubicBezTo>
                      <a:lnTo>
                        <a:pt x="666961" y="23416"/>
                      </a:lnTo>
                      <a:lnTo>
                        <a:pt x="691966" y="6557"/>
                      </a:lnTo>
                      <a:cubicBezTo>
                        <a:pt x="701949" y="2335"/>
                        <a:pt x="712924" y="0"/>
                        <a:pt x="72444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48" name="Freeform 47">
                  <a:extLst>
                    <a:ext uri="{FF2B5EF4-FFF2-40B4-BE49-F238E27FC236}">
                      <a16:creationId xmlns:a16="http://schemas.microsoft.com/office/drawing/2014/main" id="{08510AD2-454B-0D7F-4B8D-B72E581C59A5}"/>
                    </a:ext>
                  </a:extLst>
                </p:cNvPr>
                <p:cNvSpPr/>
                <p:nvPr/>
              </p:nvSpPr>
              <p:spPr>
                <a:xfrm>
                  <a:off x="5007166" y="2821809"/>
                  <a:ext cx="1593485" cy="399376"/>
                </a:xfrm>
                <a:custGeom>
                  <a:avLst/>
                  <a:gdLst>
                    <a:gd name="connsiteX0" fmla="*/ 1393797 w 1593485"/>
                    <a:gd name="connsiteY0" fmla="*/ 0 h 399376"/>
                    <a:gd name="connsiteX1" fmla="*/ 1593485 w 1593485"/>
                    <a:gd name="connsiteY1" fmla="*/ 199688 h 399376"/>
                    <a:gd name="connsiteX2" fmla="*/ 1393797 w 1593485"/>
                    <a:gd name="connsiteY2" fmla="*/ 399376 h 399376"/>
                    <a:gd name="connsiteX3" fmla="*/ 1209802 w 1593485"/>
                    <a:gd name="connsiteY3" fmla="*/ 277416 h 399376"/>
                    <a:gd name="connsiteX4" fmla="*/ 1205760 w 1593485"/>
                    <a:gd name="connsiteY4" fmla="*/ 257395 h 399376"/>
                    <a:gd name="connsiteX5" fmla="*/ 48199 w 1593485"/>
                    <a:gd name="connsiteY5" fmla="*/ 257395 h 399376"/>
                    <a:gd name="connsiteX6" fmla="*/ 0 w 1593485"/>
                    <a:gd name="connsiteY6" fmla="*/ 209196 h 399376"/>
                    <a:gd name="connsiteX7" fmla="*/ 0 w 1593485"/>
                    <a:gd name="connsiteY7" fmla="*/ 190178 h 399376"/>
                    <a:gd name="connsiteX8" fmla="*/ 48199 w 1593485"/>
                    <a:gd name="connsiteY8" fmla="*/ 141979 h 399376"/>
                    <a:gd name="connsiteX9" fmla="*/ 1205760 w 1593485"/>
                    <a:gd name="connsiteY9" fmla="*/ 141979 h 399376"/>
                    <a:gd name="connsiteX10" fmla="*/ 1209802 w 1593485"/>
                    <a:gd name="connsiteY10" fmla="*/ 121960 h 399376"/>
                    <a:gd name="connsiteX11" fmla="*/ 1393797 w 1593485"/>
                    <a:gd name="connsiteY11" fmla="*/ 0 h 39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93485" h="399376">
                      <a:moveTo>
                        <a:pt x="1393797" y="0"/>
                      </a:moveTo>
                      <a:cubicBezTo>
                        <a:pt x="1504082" y="0"/>
                        <a:pt x="1593485" y="89403"/>
                        <a:pt x="1593485" y="199688"/>
                      </a:cubicBezTo>
                      <a:cubicBezTo>
                        <a:pt x="1593485" y="309973"/>
                        <a:pt x="1504082" y="399376"/>
                        <a:pt x="1393797" y="399376"/>
                      </a:cubicBezTo>
                      <a:cubicBezTo>
                        <a:pt x="1311083" y="399376"/>
                        <a:pt x="1240116" y="349087"/>
                        <a:pt x="1209802" y="277416"/>
                      </a:cubicBezTo>
                      <a:lnTo>
                        <a:pt x="1205760" y="257395"/>
                      </a:lnTo>
                      <a:lnTo>
                        <a:pt x="48199" y="257395"/>
                      </a:lnTo>
                      <a:cubicBezTo>
                        <a:pt x="21579" y="257395"/>
                        <a:pt x="0" y="235816"/>
                        <a:pt x="0" y="209196"/>
                      </a:cubicBezTo>
                      <a:lnTo>
                        <a:pt x="0" y="190178"/>
                      </a:lnTo>
                      <a:cubicBezTo>
                        <a:pt x="0" y="163558"/>
                        <a:pt x="21579" y="141979"/>
                        <a:pt x="48199" y="141979"/>
                      </a:cubicBezTo>
                      <a:lnTo>
                        <a:pt x="1205760" y="141979"/>
                      </a:lnTo>
                      <a:lnTo>
                        <a:pt x="1209802" y="121960"/>
                      </a:lnTo>
                      <a:cubicBezTo>
                        <a:pt x="1240116" y="50289"/>
                        <a:pt x="1311083" y="0"/>
                        <a:pt x="139379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49" name="Freeform 48">
                  <a:extLst>
                    <a:ext uri="{FF2B5EF4-FFF2-40B4-BE49-F238E27FC236}">
                      <a16:creationId xmlns:a16="http://schemas.microsoft.com/office/drawing/2014/main" id="{7DD99140-9B83-1362-90DA-D272F9023616}"/>
                    </a:ext>
                  </a:extLst>
                </p:cNvPr>
                <p:cNvSpPr/>
                <p:nvPr/>
              </p:nvSpPr>
              <p:spPr>
                <a:xfrm>
                  <a:off x="5007166" y="3474952"/>
                  <a:ext cx="1348556" cy="399376"/>
                </a:xfrm>
                <a:custGeom>
                  <a:avLst/>
                  <a:gdLst>
                    <a:gd name="connsiteX0" fmla="*/ 1148868 w 1348556"/>
                    <a:gd name="connsiteY0" fmla="*/ 0 h 399376"/>
                    <a:gd name="connsiteX1" fmla="*/ 1348556 w 1348556"/>
                    <a:gd name="connsiteY1" fmla="*/ 199688 h 399376"/>
                    <a:gd name="connsiteX2" fmla="*/ 1148868 w 1348556"/>
                    <a:gd name="connsiteY2" fmla="*/ 399376 h 399376"/>
                    <a:gd name="connsiteX3" fmla="*/ 964873 w 1348556"/>
                    <a:gd name="connsiteY3" fmla="*/ 277416 h 399376"/>
                    <a:gd name="connsiteX4" fmla="*/ 960831 w 1348556"/>
                    <a:gd name="connsiteY4" fmla="*/ 257395 h 399376"/>
                    <a:gd name="connsiteX5" fmla="*/ 48199 w 1348556"/>
                    <a:gd name="connsiteY5" fmla="*/ 257395 h 399376"/>
                    <a:gd name="connsiteX6" fmla="*/ 0 w 1348556"/>
                    <a:gd name="connsiteY6" fmla="*/ 209196 h 399376"/>
                    <a:gd name="connsiteX7" fmla="*/ 0 w 1348556"/>
                    <a:gd name="connsiteY7" fmla="*/ 190178 h 399376"/>
                    <a:gd name="connsiteX8" fmla="*/ 48199 w 1348556"/>
                    <a:gd name="connsiteY8" fmla="*/ 141979 h 399376"/>
                    <a:gd name="connsiteX9" fmla="*/ 960831 w 1348556"/>
                    <a:gd name="connsiteY9" fmla="*/ 141979 h 399376"/>
                    <a:gd name="connsiteX10" fmla="*/ 964873 w 1348556"/>
                    <a:gd name="connsiteY10" fmla="*/ 121960 h 399376"/>
                    <a:gd name="connsiteX11" fmla="*/ 1148868 w 1348556"/>
                    <a:gd name="connsiteY11" fmla="*/ 0 h 39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48556" h="399376">
                      <a:moveTo>
                        <a:pt x="1148868" y="0"/>
                      </a:moveTo>
                      <a:cubicBezTo>
                        <a:pt x="1259153" y="0"/>
                        <a:pt x="1348556" y="89403"/>
                        <a:pt x="1348556" y="199688"/>
                      </a:cubicBezTo>
                      <a:cubicBezTo>
                        <a:pt x="1348556" y="309973"/>
                        <a:pt x="1259153" y="399376"/>
                        <a:pt x="1148868" y="399376"/>
                      </a:cubicBezTo>
                      <a:cubicBezTo>
                        <a:pt x="1066155" y="399376"/>
                        <a:pt x="995187" y="349087"/>
                        <a:pt x="964873" y="277416"/>
                      </a:cubicBezTo>
                      <a:lnTo>
                        <a:pt x="960831" y="257395"/>
                      </a:lnTo>
                      <a:lnTo>
                        <a:pt x="48199" y="257395"/>
                      </a:lnTo>
                      <a:cubicBezTo>
                        <a:pt x="21579" y="257395"/>
                        <a:pt x="0" y="235816"/>
                        <a:pt x="0" y="209196"/>
                      </a:cubicBezTo>
                      <a:lnTo>
                        <a:pt x="0" y="190178"/>
                      </a:lnTo>
                      <a:cubicBezTo>
                        <a:pt x="0" y="163558"/>
                        <a:pt x="21579" y="141979"/>
                        <a:pt x="48199" y="141979"/>
                      </a:cubicBezTo>
                      <a:lnTo>
                        <a:pt x="960831" y="141979"/>
                      </a:lnTo>
                      <a:lnTo>
                        <a:pt x="964873" y="121960"/>
                      </a:lnTo>
                      <a:cubicBezTo>
                        <a:pt x="995187" y="50289"/>
                        <a:pt x="1066155" y="0"/>
                        <a:pt x="11488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DE"/>
                </a:p>
              </p:txBody>
            </p:sp>
          </p:grp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E22054C-093F-51D1-CF09-56BFF78C1226}"/>
              </a:ext>
            </a:extLst>
          </p:cNvPr>
          <p:cNvGrpSpPr/>
          <p:nvPr/>
        </p:nvGrpSpPr>
        <p:grpSpPr>
          <a:xfrm>
            <a:off x="1734658" y="2616110"/>
            <a:ext cx="68826" cy="526026"/>
            <a:chOff x="1764154" y="2868173"/>
            <a:chExt cx="68826" cy="526026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0240A72-651F-39C6-A097-C5DEF6F156D2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BB8B06D-0A66-8BF0-55E4-D57E3EF7F05A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FA739E7-6D1E-03EA-7529-E0FFE02BFB33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23B602B-64E9-6938-9023-E339299D8E3E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F3A16889-2101-DE1E-806C-1B9E30DBCBBD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solidFill>
              <a:srgbClr val="8C00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16062AF-E472-AA00-E65C-52506B8C6D65}"/>
              </a:ext>
            </a:extLst>
          </p:cNvPr>
          <p:cNvGrpSpPr/>
          <p:nvPr/>
        </p:nvGrpSpPr>
        <p:grpSpPr>
          <a:xfrm>
            <a:off x="6080516" y="2616110"/>
            <a:ext cx="68826" cy="526026"/>
            <a:chOff x="1764154" y="2868173"/>
            <a:chExt cx="68826" cy="526026"/>
          </a:xfrm>
          <a:solidFill>
            <a:srgbClr val="004D93"/>
          </a:solidFill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984379C4-E654-63FE-CE16-870D27F67047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F486229-402B-EC7F-F0E1-D8A9680E826B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912AD5E0-BF24-E163-EACF-AC365863967A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DD46913A-3A4B-855E-2F07-282E3AF310C6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8B7DCCB3-9710-1A6A-E8DD-927CCF732027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7B3F45D9-A14F-0A63-9E6D-CFECEBBD159F}"/>
              </a:ext>
            </a:extLst>
          </p:cNvPr>
          <p:cNvGrpSpPr/>
          <p:nvPr/>
        </p:nvGrpSpPr>
        <p:grpSpPr>
          <a:xfrm>
            <a:off x="10377213" y="2616110"/>
            <a:ext cx="68826" cy="526026"/>
            <a:chOff x="1764154" y="2868173"/>
            <a:chExt cx="68826" cy="526026"/>
          </a:xfrm>
          <a:solidFill>
            <a:srgbClr val="028945"/>
          </a:solidFill>
        </p:grpSpPr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78D15BDD-0731-B73C-E684-B61BC660C27E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6CCA0AF8-1B9C-8271-6D2C-7E04B4ED1ECA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28D7E236-5C16-1E42-0A73-40BFDDE00191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F38304E-E797-D4BA-516C-B117713DB0A8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FA11970-6698-C6A4-E818-E0DF9214C670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3EAD9AB1-6F33-3CC9-FAAD-3BCB366F14A4}"/>
              </a:ext>
            </a:extLst>
          </p:cNvPr>
          <p:cNvGrpSpPr/>
          <p:nvPr/>
        </p:nvGrpSpPr>
        <p:grpSpPr>
          <a:xfrm>
            <a:off x="3878090" y="4346587"/>
            <a:ext cx="68826" cy="526026"/>
            <a:chOff x="1764154" y="2868173"/>
            <a:chExt cx="68826" cy="526026"/>
          </a:xfrm>
          <a:solidFill>
            <a:srgbClr val="008C8B"/>
          </a:solidFill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2C22996F-7616-56B6-9A76-B14B098F2425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10160D5-8584-42FD-B5CA-06F8DD8653FC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550783AC-9DD3-FAB9-6899-2B719CF3C299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F9CDA2F3-1B4D-EB19-282C-F8D9789E1744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39CFED36-6D8D-39EF-EB3D-1752B4AAEB12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50A54AFC-75D3-B966-0D50-C8B8A8B3DB0B}"/>
              </a:ext>
            </a:extLst>
          </p:cNvPr>
          <p:cNvGrpSpPr/>
          <p:nvPr/>
        </p:nvGrpSpPr>
        <p:grpSpPr>
          <a:xfrm>
            <a:off x="8164955" y="4346587"/>
            <a:ext cx="68826" cy="526026"/>
            <a:chOff x="1764154" y="2868173"/>
            <a:chExt cx="68826" cy="526026"/>
          </a:xfrm>
          <a:solidFill>
            <a:srgbClr val="D16301"/>
          </a:solidFill>
        </p:grpSpPr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198AFE2-BBE1-93B4-5DC5-A7DB7609D8A8}"/>
                </a:ext>
              </a:extLst>
            </p:cNvPr>
            <p:cNvSpPr/>
            <p:nvPr/>
          </p:nvSpPr>
          <p:spPr>
            <a:xfrm>
              <a:off x="1764154" y="30967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ECA6EEF3-E70E-C590-DC59-279939537B30}"/>
                </a:ext>
              </a:extLst>
            </p:cNvPr>
            <p:cNvSpPr/>
            <p:nvPr/>
          </p:nvSpPr>
          <p:spPr>
            <a:xfrm>
              <a:off x="1764154" y="28681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D71AEFDA-DBA3-2054-0965-8388848F4395}"/>
                </a:ext>
              </a:extLst>
            </p:cNvPr>
            <p:cNvSpPr/>
            <p:nvPr/>
          </p:nvSpPr>
          <p:spPr>
            <a:xfrm>
              <a:off x="1764154" y="29824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6A9D2BB-5BC3-7A90-5151-BF4BDA349016}"/>
                </a:ext>
              </a:extLst>
            </p:cNvPr>
            <p:cNvSpPr/>
            <p:nvPr/>
          </p:nvSpPr>
          <p:spPr>
            <a:xfrm>
              <a:off x="1764154" y="32110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306C0AAB-F124-D125-9A8E-935AAB734E0E}"/>
                </a:ext>
              </a:extLst>
            </p:cNvPr>
            <p:cNvSpPr/>
            <p:nvPr/>
          </p:nvSpPr>
          <p:spPr>
            <a:xfrm>
              <a:off x="1764154" y="3325373"/>
              <a:ext cx="68826" cy="68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7B72D0CB-2E98-5456-0DD7-D350078C2B17}"/>
              </a:ext>
            </a:extLst>
          </p:cNvPr>
          <p:cNvSpPr txBox="1"/>
          <p:nvPr/>
        </p:nvSpPr>
        <p:spPr>
          <a:xfrm>
            <a:off x="835326" y="2225667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8C007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Technical Analysis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8331367C-28DA-0E85-33D3-C9AA35F6C161}"/>
              </a:ext>
            </a:extLst>
          </p:cNvPr>
          <p:cNvSpPr txBox="1"/>
          <p:nvPr/>
        </p:nvSpPr>
        <p:spPr>
          <a:xfrm>
            <a:off x="5004051" y="2225667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800" dirty="0">
                <a:solidFill>
                  <a:srgbClr val="004D9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Fund</a:t>
            </a:r>
            <a:r>
              <a:rPr lang="en-GB" sz="1800" dirty="0">
                <a:solidFill>
                  <a:srgbClr val="004D9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lang="en-DE" sz="1800" dirty="0">
                <a:solidFill>
                  <a:srgbClr val="004D9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mental Analysis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B93CDD13-236A-05B9-9055-6358CA0E5D83}"/>
              </a:ext>
            </a:extLst>
          </p:cNvPr>
          <p:cNvSpPr txBox="1"/>
          <p:nvPr/>
        </p:nvSpPr>
        <p:spPr>
          <a:xfrm>
            <a:off x="9069752" y="2195479"/>
            <a:ext cx="268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800" dirty="0">
                <a:solidFill>
                  <a:srgbClr val="02894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Quantum Neural Networks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7A1ADDA-3A7B-37CA-79A3-48B0C805C991}"/>
              </a:ext>
            </a:extLst>
          </p:cNvPr>
          <p:cNvSpPr txBox="1"/>
          <p:nvPr/>
        </p:nvSpPr>
        <p:spPr>
          <a:xfrm>
            <a:off x="2811247" y="4900041"/>
            <a:ext cx="218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800" dirty="0">
                <a:solidFill>
                  <a:srgbClr val="008C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Quantita</a:t>
            </a:r>
            <a:r>
              <a:rPr lang="en-GB" sz="1800" dirty="0">
                <a:solidFill>
                  <a:srgbClr val="008C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</a:t>
            </a:r>
            <a:r>
              <a:rPr lang="en-DE" sz="1800" dirty="0">
                <a:solidFill>
                  <a:srgbClr val="008C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ive Analysis 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26A0ACC-2885-6F8D-40FE-BB78BCC11088}"/>
              </a:ext>
            </a:extLst>
          </p:cNvPr>
          <p:cNvSpPr txBox="1"/>
          <p:nvPr/>
        </p:nvSpPr>
        <p:spPr>
          <a:xfrm>
            <a:off x="6918004" y="4900041"/>
            <a:ext cx="2568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800" dirty="0">
                <a:solidFill>
                  <a:srgbClr val="D1630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Machine Learning and </a:t>
            </a:r>
          </a:p>
          <a:p>
            <a:pPr algn="ctr"/>
            <a:r>
              <a:rPr lang="en-DE" sz="1800" dirty="0">
                <a:solidFill>
                  <a:srgbClr val="D1630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Artific</a:t>
            </a:r>
            <a:r>
              <a:rPr lang="en-GB" sz="1800" dirty="0" err="1">
                <a:solidFill>
                  <a:srgbClr val="D1630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</a:t>
            </a:r>
            <a:r>
              <a:rPr lang="en-DE" sz="1800" dirty="0">
                <a:solidFill>
                  <a:srgbClr val="D1630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 Neural Networks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03BEA18-66DD-457C-4FD9-BD9BDA1BFC54}"/>
              </a:ext>
            </a:extLst>
          </p:cNvPr>
          <p:cNvSpPr txBox="1"/>
          <p:nvPr/>
        </p:nvSpPr>
        <p:spPr>
          <a:xfrm>
            <a:off x="1066051" y="4261459"/>
            <a:ext cx="1337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8C007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17</a:t>
            </a:r>
            <a:r>
              <a:rPr lang="en-US" sz="1800" baseline="30000" dirty="0">
                <a:solidFill>
                  <a:srgbClr val="8C007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</a:t>
            </a:r>
            <a:r>
              <a:rPr lang="en-US" sz="1800" dirty="0">
                <a:solidFill>
                  <a:srgbClr val="8C007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Century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95EC82E2-84AB-05D1-1532-A7E4491F3DAB}"/>
              </a:ext>
            </a:extLst>
          </p:cNvPr>
          <p:cNvSpPr txBox="1"/>
          <p:nvPr/>
        </p:nvSpPr>
        <p:spPr>
          <a:xfrm>
            <a:off x="3578025" y="287912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8C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1900</a:t>
            </a:r>
            <a:endParaRPr lang="en-DE" dirty="0">
              <a:solidFill>
                <a:srgbClr val="008C8B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A9BE02-5C3F-5621-90F0-4BDF0AD3C8FF}"/>
              </a:ext>
            </a:extLst>
          </p:cNvPr>
          <p:cNvSpPr txBox="1"/>
          <p:nvPr/>
        </p:nvSpPr>
        <p:spPr>
          <a:xfrm>
            <a:off x="5722738" y="426145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4D9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1934</a:t>
            </a:r>
            <a:endParaRPr lang="en-DE" dirty="0">
              <a:solidFill>
                <a:srgbClr val="004D93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01D3FE8E-8B62-DA76-6D89-9915A8DE0EDF}"/>
              </a:ext>
            </a:extLst>
          </p:cNvPr>
          <p:cNvSpPr txBox="1"/>
          <p:nvPr/>
        </p:nvSpPr>
        <p:spPr>
          <a:xfrm>
            <a:off x="7834473" y="2867616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D1630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1990’s</a:t>
            </a:r>
            <a:endParaRPr lang="en-DE" dirty="0">
              <a:solidFill>
                <a:srgbClr val="D1630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BD910692-60F3-A99F-1B73-6F3D49211A21}"/>
              </a:ext>
            </a:extLst>
          </p:cNvPr>
          <p:cNvSpPr txBox="1"/>
          <p:nvPr/>
        </p:nvSpPr>
        <p:spPr>
          <a:xfrm>
            <a:off x="10070514" y="4240695"/>
            <a:ext cx="65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800" dirty="0">
                <a:solidFill>
                  <a:srgbClr val="02894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2024</a:t>
            </a:r>
            <a:endParaRPr lang="en-DE" dirty="0">
              <a:solidFill>
                <a:srgbClr val="02894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4" name="Google Shape;221;p30">
            <a:extLst>
              <a:ext uri="{FF2B5EF4-FFF2-40B4-BE49-F238E27FC236}">
                <a16:creationId xmlns:a16="http://schemas.microsoft.com/office/drawing/2014/main" id="{D1C71B8D-BB70-8BBB-2F06-E34A215B48B9}"/>
              </a:ext>
            </a:extLst>
          </p:cNvPr>
          <p:cNvSpPr txBox="1"/>
          <p:nvPr/>
        </p:nvSpPr>
        <p:spPr>
          <a:xfrm>
            <a:off x="1809749" y="6488700"/>
            <a:ext cx="8572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AEABAB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Quantum Machine Learning for Stock Market Prediction</a:t>
            </a:r>
          </a:p>
        </p:txBody>
      </p:sp>
    </p:spTree>
    <p:extLst>
      <p:ext uri="{BB962C8B-B14F-4D97-AF65-F5344CB8AC3E}">
        <p14:creationId xmlns:p14="http://schemas.microsoft.com/office/powerpoint/2010/main" val="168731549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diagram of a block diagram&#10;&#10;Description automatically generated">
            <a:extLst>
              <a:ext uri="{FF2B5EF4-FFF2-40B4-BE49-F238E27FC236}">
                <a16:creationId xmlns:a16="http://schemas.microsoft.com/office/drawing/2014/main" id="{C1BCB388-3293-0DB0-4B63-54D0B5DC7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479" y="3495313"/>
            <a:ext cx="5386667" cy="3111553"/>
          </a:xfrm>
          <a:prstGeom prst="rect">
            <a:avLst/>
          </a:prstGeom>
        </p:spPr>
      </p:pic>
      <p:pic>
        <p:nvPicPr>
          <p:cNvPr id="6" name="Picture 5" descr="A diagram of a function&#10;&#10;Description automatically generated">
            <a:extLst>
              <a:ext uri="{FF2B5EF4-FFF2-40B4-BE49-F238E27FC236}">
                <a16:creationId xmlns:a16="http://schemas.microsoft.com/office/drawing/2014/main" id="{73273CC1-4498-3711-FB74-2D5750000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780" y="929339"/>
            <a:ext cx="8726437" cy="2493267"/>
          </a:xfrm>
          <a:prstGeom prst="rect">
            <a:avLst/>
          </a:prstGeom>
        </p:spPr>
      </p:pic>
      <p:pic>
        <p:nvPicPr>
          <p:cNvPr id="237" name="Google Shape;237;p32" descr="Ein Bild, das Text, Schrift, Screenshot, Grafiken enthält.&#10;&#10;Automatisch generierte Beschreibu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44200" y="10545"/>
            <a:ext cx="1364844" cy="714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2" descr="Ein Bild, das Schwarz, Dunkelheit enthält.&#10;&#10;Automatisch generierte Beschreibu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247226" y="278606"/>
            <a:ext cx="1130613" cy="408522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/>
              <a:t>4</a:t>
            </a:fld>
            <a:endParaRPr/>
          </a:p>
        </p:txBody>
      </p:sp>
      <p:sp>
        <p:nvSpPr>
          <p:cNvPr id="240" name="Google Shape;240;p32"/>
          <p:cNvSpPr txBox="1"/>
          <p:nvPr/>
        </p:nvSpPr>
        <p:spPr>
          <a:xfrm>
            <a:off x="146675" y="116175"/>
            <a:ext cx="8572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3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Achieving Our Goal</a:t>
            </a:r>
            <a:endParaRPr lang="en-US" sz="35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21;p30">
            <a:extLst>
              <a:ext uri="{FF2B5EF4-FFF2-40B4-BE49-F238E27FC236}">
                <a16:creationId xmlns:a16="http://schemas.microsoft.com/office/drawing/2014/main" id="{559A9A51-3721-D588-C914-76B85B8D584B}"/>
              </a:ext>
            </a:extLst>
          </p:cNvPr>
          <p:cNvSpPr txBox="1"/>
          <p:nvPr/>
        </p:nvSpPr>
        <p:spPr>
          <a:xfrm>
            <a:off x="1809749" y="6488700"/>
            <a:ext cx="8572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AEABAB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Quantum Machine Learning for Stock Market Prediction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5D6A73D-BA8E-E23A-0FF3-17C1610F212D}"/>
              </a:ext>
            </a:extLst>
          </p:cNvPr>
          <p:cNvSpPr/>
          <p:nvPr/>
        </p:nvSpPr>
        <p:spPr>
          <a:xfrm>
            <a:off x="1732780" y="954730"/>
            <a:ext cx="8726437" cy="246787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5F929EC5-FBCD-5B91-3018-569994979D24}"/>
              </a:ext>
            </a:extLst>
          </p:cNvPr>
          <p:cNvCxnSpPr>
            <a:cxnSpLocks/>
          </p:cNvCxnSpPr>
          <p:nvPr/>
        </p:nvCxnSpPr>
        <p:spPr>
          <a:xfrm rot="5400000">
            <a:off x="3259334" y="2422421"/>
            <a:ext cx="2874252" cy="2482706"/>
          </a:xfrm>
          <a:prstGeom prst="curvedConnector4">
            <a:avLst>
              <a:gd name="adj1" fmla="val 20145"/>
              <a:gd name="adj2" fmla="val 129140"/>
            </a:avLst>
          </a:prstGeom>
          <a:ln>
            <a:solidFill>
              <a:srgbClr val="2F854B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riangle 11">
            <a:extLst>
              <a:ext uri="{FF2B5EF4-FFF2-40B4-BE49-F238E27FC236}">
                <a16:creationId xmlns:a16="http://schemas.microsoft.com/office/drawing/2014/main" id="{407212BF-BC40-20A8-884D-1DC3D9A5D096}"/>
              </a:ext>
            </a:extLst>
          </p:cNvPr>
          <p:cNvSpPr/>
          <p:nvPr/>
        </p:nvSpPr>
        <p:spPr>
          <a:xfrm rot="5400000">
            <a:off x="3202760" y="4923513"/>
            <a:ext cx="504693" cy="327157"/>
          </a:xfrm>
          <a:prstGeom prst="triangle">
            <a:avLst/>
          </a:prstGeom>
          <a:solidFill>
            <a:srgbClr val="2F85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0" descr="Ein Bild, das Text, Schrift, Screenshot, Grafiken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4200" y="10545"/>
            <a:ext cx="1364844" cy="714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0" descr="Ein Bild, das Schwarz, Dunkelheit enthält.&#10;&#10;Automatisch generierte Beschreibu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47226" y="278606"/>
            <a:ext cx="1130613" cy="408522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/>
              <a:t>5</a:t>
            </a:fld>
            <a:endParaRPr/>
          </a:p>
        </p:txBody>
      </p:sp>
      <p:sp>
        <p:nvSpPr>
          <p:cNvPr id="219" name="Google Shape;219;p30"/>
          <p:cNvSpPr txBox="1"/>
          <p:nvPr/>
        </p:nvSpPr>
        <p:spPr>
          <a:xfrm>
            <a:off x="146675" y="116175"/>
            <a:ext cx="8572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3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Stock Data Selection</a:t>
            </a:r>
            <a:endParaRPr lang="en-US" sz="35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30"/>
          <p:cNvSpPr txBox="1"/>
          <p:nvPr/>
        </p:nvSpPr>
        <p:spPr>
          <a:xfrm>
            <a:off x="1809749" y="6488700"/>
            <a:ext cx="8572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AEABAB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Quantum Machine Learning for Stock Market Prediction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2D8827-30E6-CC80-F03D-A4682D3B67F1}"/>
              </a:ext>
            </a:extLst>
          </p:cNvPr>
          <p:cNvSpPr txBox="1"/>
          <p:nvPr/>
        </p:nvSpPr>
        <p:spPr>
          <a:xfrm>
            <a:off x="599775" y="2843355"/>
            <a:ext cx="32768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F854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Financial Market Data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Alpha Vantage API </a:t>
            </a:r>
            <a:r>
              <a:rPr lang="en-US" sz="16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[1]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OHLCV: Prices and Volume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737B25-5D5D-ED01-474C-EE7DC975FC97}"/>
              </a:ext>
            </a:extLst>
          </p:cNvPr>
          <p:cNvSpPr txBox="1"/>
          <p:nvPr/>
        </p:nvSpPr>
        <p:spPr>
          <a:xfrm>
            <a:off x="594061" y="1437995"/>
            <a:ext cx="33810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F854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30 Most Important Stocks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Apple, Amazon, Microsoft,</a:t>
            </a:r>
          </a:p>
          <a:p>
            <a:r>
              <a:rPr lang="en-US" sz="2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  Nvidia, Alphabet…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D7CE9-944F-03B3-45A3-40030304C935}"/>
              </a:ext>
            </a:extLst>
          </p:cNvPr>
          <p:cNvSpPr txBox="1"/>
          <p:nvPr/>
        </p:nvSpPr>
        <p:spPr>
          <a:xfrm>
            <a:off x="5423205" y="1467969"/>
            <a:ext cx="508344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F854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Two Years Range: Nov 2021 – Nov 2023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Daily data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Quarterly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375C11-E83E-671C-7C9C-CD6A49C373CE}"/>
              </a:ext>
            </a:extLst>
          </p:cNvPr>
          <p:cNvSpPr txBox="1"/>
          <p:nvPr/>
        </p:nvSpPr>
        <p:spPr>
          <a:xfrm>
            <a:off x="5423205" y="2843355"/>
            <a:ext cx="676339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F854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Important Input Features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Daily: Price, Volume, Percentage Change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Quarterly: Revenue, EBIT, Cashflow, Assets, Long-term debts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3EC41B-30EF-80B7-0318-85B3F6738F3C}"/>
              </a:ext>
            </a:extLst>
          </p:cNvPr>
          <p:cNvSpPr txBox="1"/>
          <p:nvPr/>
        </p:nvSpPr>
        <p:spPr>
          <a:xfrm>
            <a:off x="3272688" y="4760518"/>
            <a:ext cx="6346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Using this information to predict the stock market</a:t>
            </a:r>
          </a:p>
        </p:txBody>
      </p:sp>
      <p:pic>
        <p:nvPicPr>
          <p:cNvPr id="14" name="Graphic 13" descr="Bullseye with solid fill">
            <a:extLst>
              <a:ext uri="{FF2B5EF4-FFF2-40B4-BE49-F238E27FC236}">
                <a16:creationId xmlns:a16="http://schemas.microsoft.com/office/drawing/2014/main" id="{AEC57B45-E6B1-DD67-212D-0BF51B0A73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14472" y="4631465"/>
            <a:ext cx="658216" cy="65821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1" descr="Ein Bild, das Text, Schrift, Screenshot, Grafiken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4200" y="10545"/>
            <a:ext cx="1364844" cy="714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1" descr="Ein Bild, das Schwarz, Dunkelheit enthält.&#10;&#10;Automatisch generierte Beschreibu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47226" y="278606"/>
            <a:ext cx="1130613" cy="40852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/>
              <a:t>6</a:t>
            </a:fld>
            <a:endParaRPr/>
          </a:p>
        </p:txBody>
      </p:sp>
      <p:sp>
        <p:nvSpPr>
          <p:cNvPr id="230" name="Google Shape;230;p31"/>
          <p:cNvSpPr txBox="1"/>
          <p:nvPr/>
        </p:nvSpPr>
        <p:spPr>
          <a:xfrm>
            <a:off x="146675" y="116175"/>
            <a:ext cx="8572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de-DE" sz="3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Related Work</a:t>
            </a:r>
            <a:endParaRPr sz="35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21;p30">
            <a:extLst>
              <a:ext uri="{FF2B5EF4-FFF2-40B4-BE49-F238E27FC236}">
                <a16:creationId xmlns:a16="http://schemas.microsoft.com/office/drawing/2014/main" id="{75B7F619-D7F9-7CD7-98BD-D3C7D3A38A4E}"/>
              </a:ext>
            </a:extLst>
          </p:cNvPr>
          <p:cNvSpPr txBox="1"/>
          <p:nvPr/>
        </p:nvSpPr>
        <p:spPr>
          <a:xfrm>
            <a:off x="1809749" y="6488700"/>
            <a:ext cx="8572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AEABAB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Quantum Machine Learning for Stock Market Prediction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3A2559-7A20-E59D-3420-9B20383C500A}"/>
              </a:ext>
            </a:extLst>
          </p:cNvPr>
          <p:cNvSpPr txBox="1"/>
          <p:nvPr/>
        </p:nvSpPr>
        <p:spPr>
          <a:xfrm>
            <a:off x="793948" y="1305433"/>
            <a:ext cx="7277954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F854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Former Research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Quantum Long Short-Term Memory 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[2]</a:t>
            </a:r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Quantum recurrent neural networks for sequential learning 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[3]</a:t>
            </a:r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Quantum machine learning in finance: Time series forecasting 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[4]</a:t>
            </a:r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potential of quantum techniques for stock price prediction 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[5]</a:t>
            </a:r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F01C1-8433-BC78-A365-D5EEB90DAA45}"/>
              </a:ext>
            </a:extLst>
          </p:cNvPr>
          <p:cNvSpPr txBox="1"/>
          <p:nvPr/>
        </p:nvSpPr>
        <p:spPr>
          <a:xfrm>
            <a:off x="793948" y="3627762"/>
            <a:ext cx="498405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F854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Our Work Contributions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Use of multiple input features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Evaluation of different QLSTM architectures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Hyperparameter optimization for QLSTM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BDA6519-E8BD-4EE4-2D31-2EA221C1CDFE}"/>
              </a:ext>
            </a:extLst>
          </p:cNvPr>
          <p:cNvGrpSpPr/>
          <p:nvPr/>
        </p:nvGrpSpPr>
        <p:grpSpPr>
          <a:xfrm>
            <a:off x="8401985" y="1773418"/>
            <a:ext cx="1139971" cy="1141413"/>
            <a:chOff x="5471720" y="2990997"/>
            <a:chExt cx="1620611" cy="162266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43688A65-6F1F-A802-CBD1-160837131717}"/>
                </a:ext>
              </a:extLst>
            </p:cNvPr>
            <p:cNvSpPr/>
            <p:nvPr/>
          </p:nvSpPr>
          <p:spPr>
            <a:xfrm>
              <a:off x="5471720" y="2990997"/>
              <a:ext cx="1620611" cy="1622660"/>
            </a:xfrm>
            <a:custGeom>
              <a:avLst/>
              <a:gdLst>
                <a:gd name="connsiteX0" fmla="*/ 616273 w 753670"/>
                <a:gd name="connsiteY0" fmla="*/ 521975 h 754623"/>
                <a:gd name="connsiteX1" fmla="*/ 557218 w 753670"/>
                <a:gd name="connsiteY1" fmla="*/ 503878 h 754623"/>
                <a:gd name="connsiteX2" fmla="*/ 514355 w 753670"/>
                <a:gd name="connsiteY2" fmla="*/ 461968 h 754623"/>
                <a:gd name="connsiteX3" fmla="*/ 573410 w 753670"/>
                <a:gd name="connsiteY3" fmla="*/ 288613 h 754623"/>
                <a:gd name="connsiteX4" fmla="*/ 287660 w 753670"/>
                <a:gd name="connsiteY4" fmla="*/ 5 h 754623"/>
                <a:gd name="connsiteX5" fmla="*/ 5 w 753670"/>
                <a:gd name="connsiteY5" fmla="*/ 285755 h 754623"/>
                <a:gd name="connsiteX6" fmla="*/ 285755 w 753670"/>
                <a:gd name="connsiteY6" fmla="*/ 573410 h 754623"/>
                <a:gd name="connsiteX7" fmla="*/ 461015 w 753670"/>
                <a:gd name="connsiteY7" fmla="*/ 514355 h 754623"/>
                <a:gd name="connsiteX8" fmla="*/ 502925 w 753670"/>
                <a:gd name="connsiteY8" fmla="*/ 556265 h 754623"/>
                <a:gd name="connsiteX9" fmla="*/ 521023 w 753670"/>
                <a:gd name="connsiteY9" fmla="*/ 616273 h 754623"/>
                <a:gd name="connsiteX10" fmla="*/ 640085 w 753670"/>
                <a:gd name="connsiteY10" fmla="*/ 735335 h 754623"/>
                <a:gd name="connsiteX11" fmla="*/ 734383 w 753670"/>
                <a:gd name="connsiteY11" fmla="*/ 735335 h 754623"/>
                <a:gd name="connsiteX12" fmla="*/ 734383 w 753670"/>
                <a:gd name="connsiteY12" fmla="*/ 641038 h 754623"/>
                <a:gd name="connsiteX13" fmla="*/ 616273 w 753670"/>
                <a:gd name="connsiteY13" fmla="*/ 521975 h 754623"/>
                <a:gd name="connsiteX14" fmla="*/ 287660 w 753670"/>
                <a:gd name="connsiteY14" fmla="*/ 516260 h 754623"/>
                <a:gd name="connsiteX15" fmla="*/ 59060 w 753670"/>
                <a:gd name="connsiteY15" fmla="*/ 287660 h 754623"/>
                <a:gd name="connsiteX16" fmla="*/ 287660 w 753670"/>
                <a:gd name="connsiteY16" fmla="*/ 59060 h 754623"/>
                <a:gd name="connsiteX17" fmla="*/ 516260 w 753670"/>
                <a:gd name="connsiteY17" fmla="*/ 287660 h 754623"/>
                <a:gd name="connsiteX18" fmla="*/ 287660 w 753670"/>
                <a:gd name="connsiteY18" fmla="*/ 516260 h 75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53670" h="754623">
                  <a:moveTo>
                    <a:pt x="616273" y="521975"/>
                  </a:moveTo>
                  <a:cubicBezTo>
                    <a:pt x="601033" y="506735"/>
                    <a:pt x="578173" y="499115"/>
                    <a:pt x="557218" y="503878"/>
                  </a:cubicBezTo>
                  <a:lnTo>
                    <a:pt x="514355" y="461968"/>
                  </a:lnTo>
                  <a:cubicBezTo>
                    <a:pt x="552455" y="412438"/>
                    <a:pt x="573410" y="351478"/>
                    <a:pt x="573410" y="288613"/>
                  </a:cubicBezTo>
                  <a:cubicBezTo>
                    <a:pt x="574363" y="129545"/>
                    <a:pt x="445775" y="958"/>
                    <a:pt x="287660" y="5"/>
                  </a:cubicBezTo>
                  <a:cubicBezTo>
                    <a:pt x="129545" y="-947"/>
                    <a:pt x="958" y="127640"/>
                    <a:pt x="5" y="285755"/>
                  </a:cubicBezTo>
                  <a:cubicBezTo>
                    <a:pt x="-947" y="443870"/>
                    <a:pt x="127640" y="572458"/>
                    <a:pt x="285755" y="573410"/>
                  </a:cubicBezTo>
                  <a:cubicBezTo>
                    <a:pt x="348620" y="573410"/>
                    <a:pt x="410533" y="552455"/>
                    <a:pt x="461015" y="514355"/>
                  </a:cubicBezTo>
                  <a:lnTo>
                    <a:pt x="502925" y="556265"/>
                  </a:lnTo>
                  <a:cubicBezTo>
                    <a:pt x="499115" y="578173"/>
                    <a:pt x="505783" y="600080"/>
                    <a:pt x="521023" y="616273"/>
                  </a:cubicBezTo>
                  <a:lnTo>
                    <a:pt x="640085" y="735335"/>
                  </a:lnTo>
                  <a:cubicBezTo>
                    <a:pt x="665803" y="761053"/>
                    <a:pt x="708665" y="761053"/>
                    <a:pt x="734383" y="735335"/>
                  </a:cubicBezTo>
                  <a:cubicBezTo>
                    <a:pt x="760100" y="709618"/>
                    <a:pt x="760100" y="666755"/>
                    <a:pt x="734383" y="641038"/>
                  </a:cubicBezTo>
                  <a:lnTo>
                    <a:pt x="616273" y="521975"/>
                  </a:lnTo>
                  <a:close/>
                  <a:moveTo>
                    <a:pt x="287660" y="516260"/>
                  </a:moveTo>
                  <a:cubicBezTo>
                    <a:pt x="160978" y="516260"/>
                    <a:pt x="59060" y="414343"/>
                    <a:pt x="59060" y="287660"/>
                  </a:cubicBezTo>
                  <a:cubicBezTo>
                    <a:pt x="59060" y="160978"/>
                    <a:pt x="160978" y="59060"/>
                    <a:pt x="287660" y="59060"/>
                  </a:cubicBezTo>
                  <a:cubicBezTo>
                    <a:pt x="414343" y="59060"/>
                    <a:pt x="516260" y="160978"/>
                    <a:pt x="516260" y="287660"/>
                  </a:cubicBezTo>
                  <a:cubicBezTo>
                    <a:pt x="516260" y="413390"/>
                    <a:pt x="413390" y="516260"/>
                    <a:pt x="287660" y="5162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43C54DC3-73FB-8F33-4453-A0E598E9D21E}"/>
                </a:ext>
              </a:extLst>
            </p:cNvPr>
            <p:cNvSpPr/>
            <p:nvPr/>
          </p:nvSpPr>
          <p:spPr>
            <a:xfrm>
              <a:off x="5679464" y="3314068"/>
              <a:ext cx="834682" cy="554034"/>
            </a:xfrm>
            <a:custGeom>
              <a:avLst/>
              <a:gdLst>
                <a:gd name="connsiteX0" fmla="*/ 833730 w 834682"/>
                <a:gd name="connsiteY0" fmla="*/ 437829 h 554034"/>
                <a:gd name="connsiteX1" fmla="*/ 805155 w 834682"/>
                <a:gd name="connsiteY1" fmla="*/ 129219 h 554034"/>
                <a:gd name="connsiteX2" fmla="*/ 786105 w 834682"/>
                <a:gd name="connsiteY2" fmla="*/ 112074 h 554034"/>
                <a:gd name="connsiteX3" fmla="*/ 771818 w 834682"/>
                <a:gd name="connsiteY3" fmla="*/ 112074 h 554034"/>
                <a:gd name="connsiteX4" fmla="*/ 767055 w 834682"/>
                <a:gd name="connsiteY4" fmla="*/ 56829 h 554034"/>
                <a:gd name="connsiteX5" fmla="*/ 749910 w 834682"/>
                <a:gd name="connsiteY5" fmla="*/ 55877 h 554034"/>
                <a:gd name="connsiteX6" fmla="*/ 708000 w 834682"/>
                <a:gd name="connsiteY6" fmla="*/ 56829 h 554034"/>
                <a:gd name="connsiteX7" fmla="*/ 703238 w 834682"/>
                <a:gd name="connsiteY7" fmla="*/ 5394 h 554034"/>
                <a:gd name="connsiteX8" fmla="*/ 688950 w 834682"/>
                <a:gd name="connsiteY8" fmla="*/ 2537 h 554034"/>
                <a:gd name="connsiteX9" fmla="*/ 416535 w 834682"/>
                <a:gd name="connsiteY9" fmla="*/ 93977 h 554034"/>
                <a:gd name="connsiteX10" fmla="*/ 144120 w 834682"/>
                <a:gd name="connsiteY10" fmla="*/ 2537 h 554034"/>
                <a:gd name="connsiteX11" fmla="*/ 129833 w 834682"/>
                <a:gd name="connsiteY11" fmla="*/ 5394 h 554034"/>
                <a:gd name="connsiteX12" fmla="*/ 125070 w 834682"/>
                <a:gd name="connsiteY12" fmla="*/ 56829 h 554034"/>
                <a:gd name="connsiteX13" fmla="*/ 83160 w 834682"/>
                <a:gd name="connsiteY13" fmla="*/ 55877 h 554034"/>
                <a:gd name="connsiteX14" fmla="*/ 66968 w 834682"/>
                <a:gd name="connsiteY14" fmla="*/ 56829 h 554034"/>
                <a:gd name="connsiteX15" fmla="*/ 62205 w 834682"/>
                <a:gd name="connsiteY15" fmla="*/ 112074 h 554034"/>
                <a:gd name="connsiteX16" fmla="*/ 47918 w 834682"/>
                <a:gd name="connsiteY16" fmla="*/ 112074 h 554034"/>
                <a:gd name="connsiteX17" fmla="*/ 28868 w 834682"/>
                <a:gd name="connsiteY17" fmla="*/ 129219 h 554034"/>
                <a:gd name="connsiteX18" fmla="*/ 293 w 834682"/>
                <a:gd name="connsiteY18" fmla="*/ 437829 h 554034"/>
                <a:gd name="connsiteX19" fmla="*/ 16485 w 834682"/>
                <a:gd name="connsiteY19" fmla="*/ 458784 h 554034"/>
                <a:gd name="connsiteX20" fmla="*/ 19343 w 834682"/>
                <a:gd name="connsiteY20" fmla="*/ 458784 h 554034"/>
                <a:gd name="connsiteX21" fmla="*/ 372720 w 834682"/>
                <a:gd name="connsiteY21" fmla="*/ 547367 h 554034"/>
                <a:gd name="connsiteX22" fmla="*/ 393675 w 834682"/>
                <a:gd name="connsiteY22" fmla="*/ 554034 h 554034"/>
                <a:gd name="connsiteX23" fmla="*/ 441300 w 834682"/>
                <a:gd name="connsiteY23" fmla="*/ 554034 h 554034"/>
                <a:gd name="connsiteX24" fmla="*/ 461303 w 834682"/>
                <a:gd name="connsiteY24" fmla="*/ 548319 h 554034"/>
                <a:gd name="connsiteX25" fmla="*/ 814680 w 834682"/>
                <a:gd name="connsiteY25" fmla="*/ 459737 h 554034"/>
                <a:gd name="connsiteX26" fmla="*/ 834683 w 834682"/>
                <a:gd name="connsiteY26" fmla="*/ 441639 h 554034"/>
                <a:gd name="connsiteX27" fmla="*/ 833730 w 834682"/>
                <a:gd name="connsiteY27" fmla="*/ 437829 h 554034"/>
                <a:gd name="connsiteX28" fmla="*/ 435585 w 834682"/>
                <a:gd name="connsiteY28" fmla="*/ 128267 h 554034"/>
                <a:gd name="connsiteX29" fmla="*/ 667995 w 834682"/>
                <a:gd name="connsiteY29" fmla="*/ 37779 h 554034"/>
                <a:gd name="connsiteX30" fmla="*/ 693713 w 834682"/>
                <a:gd name="connsiteY30" fmla="*/ 333054 h 554034"/>
                <a:gd name="connsiteX31" fmla="*/ 435585 w 834682"/>
                <a:gd name="connsiteY31" fmla="*/ 454022 h 554034"/>
                <a:gd name="connsiteX32" fmla="*/ 435585 w 834682"/>
                <a:gd name="connsiteY32" fmla="*/ 128267 h 554034"/>
                <a:gd name="connsiteX33" fmla="*/ 165075 w 834682"/>
                <a:gd name="connsiteY33" fmla="*/ 38732 h 554034"/>
                <a:gd name="connsiteX34" fmla="*/ 397485 w 834682"/>
                <a:gd name="connsiteY34" fmla="*/ 129219 h 554034"/>
                <a:gd name="connsiteX35" fmla="*/ 397485 w 834682"/>
                <a:gd name="connsiteY35" fmla="*/ 454974 h 554034"/>
                <a:gd name="connsiteX36" fmla="*/ 139358 w 834682"/>
                <a:gd name="connsiteY36" fmla="*/ 334007 h 554034"/>
                <a:gd name="connsiteX37" fmla="*/ 165075 w 834682"/>
                <a:gd name="connsiteY37" fmla="*/ 38732 h 554034"/>
                <a:gd name="connsiteX38" fmla="*/ 73635 w 834682"/>
                <a:gd name="connsiteY38" fmla="*/ 391157 h 554034"/>
                <a:gd name="connsiteX39" fmla="*/ 102210 w 834682"/>
                <a:gd name="connsiteY39" fmla="*/ 93024 h 554034"/>
                <a:gd name="connsiteX40" fmla="*/ 122213 w 834682"/>
                <a:gd name="connsiteY40" fmla="*/ 93977 h 554034"/>
                <a:gd name="connsiteX41" fmla="*/ 98400 w 834682"/>
                <a:gd name="connsiteY41" fmla="*/ 366392 h 554034"/>
                <a:gd name="connsiteX42" fmla="*/ 116498 w 834682"/>
                <a:gd name="connsiteY42" fmla="*/ 368297 h 554034"/>
                <a:gd name="connsiteX43" fmla="*/ 391770 w 834682"/>
                <a:gd name="connsiteY43" fmla="*/ 500694 h 554034"/>
                <a:gd name="connsiteX44" fmla="*/ 391770 w 834682"/>
                <a:gd name="connsiteY44" fmla="*/ 500694 h 554034"/>
                <a:gd name="connsiteX45" fmla="*/ 73635 w 834682"/>
                <a:gd name="connsiteY45" fmla="*/ 391157 h 554034"/>
                <a:gd name="connsiteX46" fmla="*/ 441300 w 834682"/>
                <a:gd name="connsiteY46" fmla="*/ 502599 h 554034"/>
                <a:gd name="connsiteX47" fmla="*/ 441300 w 834682"/>
                <a:gd name="connsiteY47" fmla="*/ 502599 h 554034"/>
                <a:gd name="connsiteX48" fmla="*/ 716573 w 834682"/>
                <a:gd name="connsiteY48" fmla="*/ 368297 h 554034"/>
                <a:gd name="connsiteX49" fmla="*/ 734670 w 834682"/>
                <a:gd name="connsiteY49" fmla="*/ 366392 h 554034"/>
                <a:gd name="connsiteX50" fmla="*/ 710858 w 834682"/>
                <a:gd name="connsiteY50" fmla="*/ 93977 h 554034"/>
                <a:gd name="connsiteX51" fmla="*/ 730860 w 834682"/>
                <a:gd name="connsiteY51" fmla="*/ 93024 h 554034"/>
                <a:gd name="connsiteX52" fmla="*/ 759435 w 834682"/>
                <a:gd name="connsiteY52" fmla="*/ 391157 h 554034"/>
                <a:gd name="connsiteX53" fmla="*/ 441300 w 834682"/>
                <a:gd name="connsiteY53" fmla="*/ 502599 h 554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34682" h="554034">
                  <a:moveTo>
                    <a:pt x="833730" y="437829"/>
                  </a:moveTo>
                  <a:lnTo>
                    <a:pt x="805155" y="129219"/>
                  </a:lnTo>
                  <a:cubicBezTo>
                    <a:pt x="804203" y="119694"/>
                    <a:pt x="795630" y="112074"/>
                    <a:pt x="786105" y="112074"/>
                  </a:cubicBezTo>
                  <a:cubicBezTo>
                    <a:pt x="782295" y="112074"/>
                    <a:pt x="776580" y="112074"/>
                    <a:pt x="771818" y="112074"/>
                  </a:cubicBezTo>
                  <a:lnTo>
                    <a:pt x="767055" y="56829"/>
                  </a:lnTo>
                  <a:lnTo>
                    <a:pt x="749910" y="55877"/>
                  </a:lnTo>
                  <a:cubicBezTo>
                    <a:pt x="735623" y="54924"/>
                    <a:pt x="721335" y="55877"/>
                    <a:pt x="708000" y="56829"/>
                  </a:cubicBezTo>
                  <a:lnTo>
                    <a:pt x="703238" y="5394"/>
                  </a:lnTo>
                  <a:lnTo>
                    <a:pt x="688950" y="2537"/>
                  </a:lnTo>
                  <a:cubicBezTo>
                    <a:pt x="588938" y="-9846"/>
                    <a:pt x="488925" y="23492"/>
                    <a:pt x="416535" y="93977"/>
                  </a:cubicBezTo>
                  <a:cubicBezTo>
                    <a:pt x="344145" y="23492"/>
                    <a:pt x="244133" y="-9846"/>
                    <a:pt x="144120" y="2537"/>
                  </a:cubicBezTo>
                  <a:lnTo>
                    <a:pt x="129833" y="5394"/>
                  </a:lnTo>
                  <a:lnTo>
                    <a:pt x="125070" y="56829"/>
                  </a:lnTo>
                  <a:cubicBezTo>
                    <a:pt x="110783" y="55877"/>
                    <a:pt x="97448" y="54924"/>
                    <a:pt x="83160" y="55877"/>
                  </a:cubicBezTo>
                  <a:lnTo>
                    <a:pt x="66968" y="56829"/>
                  </a:lnTo>
                  <a:lnTo>
                    <a:pt x="62205" y="112074"/>
                  </a:lnTo>
                  <a:cubicBezTo>
                    <a:pt x="56490" y="112074"/>
                    <a:pt x="51728" y="112074"/>
                    <a:pt x="47918" y="112074"/>
                  </a:cubicBezTo>
                  <a:cubicBezTo>
                    <a:pt x="38393" y="112074"/>
                    <a:pt x="29820" y="119694"/>
                    <a:pt x="28868" y="129219"/>
                  </a:cubicBezTo>
                  <a:lnTo>
                    <a:pt x="293" y="437829"/>
                  </a:lnTo>
                  <a:cubicBezTo>
                    <a:pt x="-1612" y="448307"/>
                    <a:pt x="6008" y="457832"/>
                    <a:pt x="16485" y="458784"/>
                  </a:cubicBezTo>
                  <a:cubicBezTo>
                    <a:pt x="17438" y="458784"/>
                    <a:pt x="18390" y="458784"/>
                    <a:pt x="19343" y="458784"/>
                  </a:cubicBezTo>
                  <a:cubicBezTo>
                    <a:pt x="77445" y="456879"/>
                    <a:pt x="240323" y="460689"/>
                    <a:pt x="372720" y="547367"/>
                  </a:cubicBezTo>
                  <a:cubicBezTo>
                    <a:pt x="379388" y="551177"/>
                    <a:pt x="386055" y="554034"/>
                    <a:pt x="393675" y="554034"/>
                  </a:cubicBezTo>
                  <a:lnTo>
                    <a:pt x="441300" y="554034"/>
                  </a:lnTo>
                  <a:cubicBezTo>
                    <a:pt x="448920" y="554034"/>
                    <a:pt x="455588" y="552129"/>
                    <a:pt x="461303" y="548319"/>
                  </a:cubicBezTo>
                  <a:cubicBezTo>
                    <a:pt x="600368" y="461642"/>
                    <a:pt x="758483" y="457832"/>
                    <a:pt x="814680" y="459737"/>
                  </a:cubicBezTo>
                  <a:cubicBezTo>
                    <a:pt x="825158" y="459737"/>
                    <a:pt x="833730" y="452117"/>
                    <a:pt x="834683" y="441639"/>
                  </a:cubicBezTo>
                  <a:cubicBezTo>
                    <a:pt x="833730" y="438782"/>
                    <a:pt x="833730" y="438782"/>
                    <a:pt x="833730" y="437829"/>
                  </a:cubicBezTo>
                  <a:close/>
                  <a:moveTo>
                    <a:pt x="435585" y="128267"/>
                  </a:moveTo>
                  <a:cubicBezTo>
                    <a:pt x="496545" y="65402"/>
                    <a:pt x="581318" y="33017"/>
                    <a:pt x="667995" y="37779"/>
                  </a:cubicBezTo>
                  <a:lnTo>
                    <a:pt x="693713" y="333054"/>
                  </a:lnTo>
                  <a:cubicBezTo>
                    <a:pt x="648945" y="341627"/>
                    <a:pt x="532740" y="370202"/>
                    <a:pt x="435585" y="454022"/>
                  </a:cubicBezTo>
                  <a:lnTo>
                    <a:pt x="435585" y="128267"/>
                  </a:lnTo>
                  <a:close/>
                  <a:moveTo>
                    <a:pt x="165075" y="38732"/>
                  </a:moveTo>
                  <a:cubicBezTo>
                    <a:pt x="251753" y="33969"/>
                    <a:pt x="336525" y="66354"/>
                    <a:pt x="397485" y="129219"/>
                  </a:cubicBezTo>
                  <a:lnTo>
                    <a:pt x="397485" y="454974"/>
                  </a:lnTo>
                  <a:cubicBezTo>
                    <a:pt x="300330" y="371154"/>
                    <a:pt x="184125" y="342579"/>
                    <a:pt x="139358" y="334007"/>
                  </a:cubicBezTo>
                  <a:lnTo>
                    <a:pt x="165075" y="38732"/>
                  </a:lnTo>
                  <a:close/>
                  <a:moveTo>
                    <a:pt x="73635" y="391157"/>
                  </a:moveTo>
                  <a:lnTo>
                    <a:pt x="102210" y="93024"/>
                  </a:lnTo>
                  <a:cubicBezTo>
                    <a:pt x="107925" y="93024"/>
                    <a:pt x="114593" y="93977"/>
                    <a:pt x="122213" y="93977"/>
                  </a:cubicBezTo>
                  <a:lnTo>
                    <a:pt x="98400" y="366392"/>
                  </a:lnTo>
                  <a:lnTo>
                    <a:pt x="116498" y="368297"/>
                  </a:lnTo>
                  <a:cubicBezTo>
                    <a:pt x="118403" y="368297"/>
                    <a:pt x="279375" y="389252"/>
                    <a:pt x="391770" y="500694"/>
                  </a:cubicBezTo>
                  <a:lnTo>
                    <a:pt x="391770" y="500694"/>
                  </a:lnTo>
                  <a:cubicBezTo>
                    <a:pt x="266993" y="405444"/>
                    <a:pt x="127928" y="393062"/>
                    <a:pt x="73635" y="391157"/>
                  </a:cubicBezTo>
                  <a:close/>
                  <a:moveTo>
                    <a:pt x="441300" y="502599"/>
                  </a:moveTo>
                  <a:lnTo>
                    <a:pt x="441300" y="502599"/>
                  </a:lnTo>
                  <a:cubicBezTo>
                    <a:pt x="555600" y="390204"/>
                    <a:pt x="715620" y="368297"/>
                    <a:pt x="716573" y="368297"/>
                  </a:cubicBezTo>
                  <a:lnTo>
                    <a:pt x="734670" y="366392"/>
                  </a:lnTo>
                  <a:lnTo>
                    <a:pt x="710858" y="93977"/>
                  </a:lnTo>
                  <a:cubicBezTo>
                    <a:pt x="718478" y="93024"/>
                    <a:pt x="725145" y="93024"/>
                    <a:pt x="730860" y="93024"/>
                  </a:cubicBezTo>
                  <a:lnTo>
                    <a:pt x="759435" y="391157"/>
                  </a:lnTo>
                  <a:cubicBezTo>
                    <a:pt x="705143" y="393062"/>
                    <a:pt x="566078" y="406397"/>
                    <a:pt x="441300" y="5025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pic>
        <p:nvPicPr>
          <p:cNvPr id="8" name="Graphic 7" descr="Lightbulb and gear with solid fill">
            <a:extLst>
              <a:ext uri="{FF2B5EF4-FFF2-40B4-BE49-F238E27FC236}">
                <a16:creationId xmlns:a16="http://schemas.microsoft.com/office/drawing/2014/main" id="{039A1249-BB67-B858-0513-CEBDE38ADA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5999" y="3859797"/>
            <a:ext cx="1263249" cy="126324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3" descr="Ein Bild, das Text, Schrift, Screenshot, Grafiken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4200" y="10545"/>
            <a:ext cx="1364844" cy="714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3" descr="Ein Bild, das Schwarz, Dunkelheit enthält.&#10;&#10;Automatisch generierte Beschreibu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47226" y="278606"/>
            <a:ext cx="1130613" cy="408522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/>
              <a:t>7</a:t>
            </a:fld>
            <a:endParaRPr/>
          </a:p>
        </p:txBody>
      </p:sp>
      <p:sp>
        <p:nvSpPr>
          <p:cNvPr id="251" name="Google Shape;251;p33"/>
          <p:cNvSpPr txBox="1"/>
          <p:nvPr/>
        </p:nvSpPr>
        <p:spPr>
          <a:xfrm>
            <a:off x="146675" y="116175"/>
            <a:ext cx="8572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de-DE" sz="3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Models: Overview</a:t>
            </a:r>
            <a:endParaRPr sz="35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21;p30">
            <a:extLst>
              <a:ext uri="{FF2B5EF4-FFF2-40B4-BE49-F238E27FC236}">
                <a16:creationId xmlns:a16="http://schemas.microsoft.com/office/drawing/2014/main" id="{F02FC244-14AC-759A-8A32-53B5085EB108}"/>
              </a:ext>
            </a:extLst>
          </p:cNvPr>
          <p:cNvSpPr txBox="1"/>
          <p:nvPr/>
        </p:nvSpPr>
        <p:spPr>
          <a:xfrm>
            <a:off x="1809749" y="6488700"/>
            <a:ext cx="8572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AEABAB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Quantum Machine Learning for Stock Market Prediction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990FF2-EDBC-6D6E-2734-C41912149A97}"/>
              </a:ext>
            </a:extLst>
          </p:cNvPr>
          <p:cNvSpPr txBox="1"/>
          <p:nvPr/>
        </p:nvSpPr>
        <p:spPr>
          <a:xfrm>
            <a:off x="1399242" y="1881306"/>
            <a:ext cx="3360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F854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Classical Neural Networks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F2ADBC-F48D-8393-C132-E73D06A18CE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342438" y="2663106"/>
            <a:ext cx="1606710" cy="1661074"/>
            <a:chOff x="885" y="1456"/>
            <a:chExt cx="798" cy="825"/>
          </a:xfrm>
          <a:solidFill>
            <a:schemeClr val="tx1"/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FC0B2A5-5227-67B9-B551-A65235EF76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7" y="1653"/>
              <a:ext cx="477" cy="628"/>
            </a:xfrm>
            <a:custGeom>
              <a:avLst/>
              <a:gdLst>
                <a:gd name="T0" fmla="*/ 77 w 1155"/>
                <a:gd name="T1" fmla="*/ 1033 h 1522"/>
                <a:gd name="T2" fmla="*/ 77 w 1155"/>
                <a:gd name="T3" fmla="*/ 1407 h 1522"/>
                <a:gd name="T4" fmla="*/ 88 w 1155"/>
                <a:gd name="T5" fmla="*/ 1433 h 1522"/>
                <a:gd name="T6" fmla="*/ 90 w 1155"/>
                <a:gd name="T7" fmla="*/ 1503 h 1522"/>
                <a:gd name="T8" fmla="*/ 20 w 1155"/>
                <a:gd name="T9" fmla="*/ 1503 h 1522"/>
                <a:gd name="T10" fmla="*/ 22 w 1155"/>
                <a:gd name="T11" fmla="*/ 1433 h 1522"/>
                <a:gd name="T12" fmla="*/ 34 w 1155"/>
                <a:gd name="T13" fmla="*/ 1404 h 1522"/>
                <a:gd name="T14" fmla="*/ 33 w 1155"/>
                <a:gd name="T15" fmla="*/ 644 h 1522"/>
                <a:gd name="T16" fmla="*/ 47 w 1155"/>
                <a:gd name="T17" fmla="*/ 611 h 1522"/>
                <a:gd name="T18" fmla="*/ 223 w 1155"/>
                <a:gd name="T19" fmla="*/ 434 h 1522"/>
                <a:gd name="T20" fmla="*/ 251 w 1155"/>
                <a:gd name="T21" fmla="*/ 423 h 1522"/>
                <a:gd name="T22" fmla="*/ 683 w 1155"/>
                <a:gd name="T23" fmla="*/ 423 h 1522"/>
                <a:gd name="T24" fmla="*/ 714 w 1155"/>
                <a:gd name="T25" fmla="*/ 410 h 1522"/>
                <a:gd name="T26" fmla="*/ 1047 w 1155"/>
                <a:gd name="T27" fmla="*/ 78 h 1522"/>
                <a:gd name="T28" fmla="*/ 1057 w 1155"/>
                <a:gd name="T29" fmla="*/ 52 h 1522"/>
                <a:gd name="T30" fmla="*/ 1106 w 1155"/>
                <a:gd name="T31" fmla="*/ 0 h 1522"/>
                <a:gd name="T32" fmla="*/ 1154 w 1155"/>
                <a:gd name="T33" fmla="*/ 51 h 1522"/>
                <a:gd name="T34" fmla="*/ 1102 w 1155"/>
                <a:gd name="T35" fmla="*/ 99 h 1522"/>
                <a:gd name="T36" fmla="*/ 1077 w 1155"/>
                <a:gd name="T37" fmla="*/ 109 h 1522"/>
                <a:gd name="T38" fmla="*/ 735 w 1155"/>
                <a:gd name="T39" fmla="*/ 452 h 1522"/>
                <a:gd name="T40" fmla="*/ 699 w 1155"/>
                <a:gd name="T41" fmla="*/ 467 h 1522"/>
                <a:gd name="T42" fmla="*/ 273 w 1155"/>
                <a:gd name="T43" fmla="*/ 467 h 1522"/>
                <a:gd name="T44" fmla="*/ 238 w 1155"/>
                <a:gd name="T45" fmla="*/ 481 h 1522"/>
                <a:gd name="T46" fmla="*/ 91 w 1155"/>
                <a:gd name="T47" fmla="*/ 628 h 1522"/>
                <a:gd name="T48" fmla="*/ 77 w 1155"/>
                <a:gd name="T49" fmla="*/ 663 h 1522"/>
                <a:gd name="T50" fmla="*/ 77 w 1155"/>
                <a:gd name="T51" fmla="*/ 1033 h 1522"/>
                <a:gd name="T52" fmla="*/ 1101 w 1155"/>
                <a:gd name="T53" fmla="*/ 69 h 1522"/>
                <a:gd name="T54" fmla="*/ 1124 w 1155"/>
                <a:gd name="T55" fmla="*/ 51 h 1522"/>
                <a:gd name="T56" fmla="*/ 1104 w 1155"/>
                <a:gd name="T57" fmla="*/ 31 h 1522"/>
                <a:gd name="T58" fmla="*/ 1086 w 1155"/>
                <a:gd name="T59" fmla="*/ 51 h 1522"/>
                <a:gd name="T60" fmla="*/ 1101 w 1155"/>
                <a:gd name="T61" fmla="*/ 69 h 1522"/>
                <a:gd name="T62" fmla="*/ 74 w 1155"/>
                <a:gd name="T63" fmla="*/ 1468 h 1522"/>
                <a:gd name="T64" fmla="*/ 56 w 1155"/>
                <a:gd name="T65" fmla="*/ 1449 h 1522"/>
                <a:gd name="T66" fmla="*/ 36 w 1155"/>
                <a:gd name="T67" fmla="*/ 1469 h 1522"/>
                <a:gd name="T68" fmla="*/ 55 w 1155"/>
                <a:gd name="T69" fmla="*/ 1487 h 1522"/>
                <a:gd name="T70" fmla="*/ 74 w 1155"/>
                <a:gd name="T71" fmla="*/ 1468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55" h="1522">
                  <a:moveTo>
                    <a:pt x="77" y="1033"/>
                  </a:moveTo>
                  <a:cubicBezTo>
                    <a:pt x="77" y="1158"/>
                    <a:pt x="77" y="1282"/>
                    <a:pt x="77" y="1407"/>
                  </a:cubicBezTo>
                  <a:cubicBezTo>
                    <a:pt x="77" y="1417"/>
                    <a:pt x="79" y="1425"/>
                    <a:pt x="88" y="1433"/>
                  </a:cubicBezTo>
                  <a:cubicBezTo>
                    <a:pt x="110" y="1452"/>
                    <a:pt x="110" y="1483"/>
                    <a:pt x="90" y="1503"/>
                  </a:cubicBezTo>
                  <a:cubicBezTo>
                    <a:pt x="70" y="1522"/>
                    <a:pt x="38" y="1522"/>
                    <a:pt x="20" y="1503"/>
                  </a:cubicBezTo>
                  <a:cubicBezTo>
                    <a:pt x="0" y="1483"/>
                    <a:pt x="0" y="1451"/>
                    <a:pt x="22" y="1433"/>
                  </a:cubicBezTo>
                  <a:cubicBezTo>
                    <a:pt x="32" y="1424"/>
                    <a:pt x="34" y="1416"/>
                    <a:pt x="34" y="1404"/>
                  </a:cubicBezTo>
                  <a:cubicBezTo>
                    <a:pt x="33" y="1151"/>
                    <a:pt x="34" y="897"/>
                    <a:pt x="33" y="644"/>
                  </a:cubicBezTo>
                  <a:cubicBezTo>
                    <a:pt x="33" y="630"/>
                    <a:pt x="37" y="621"/>
                    <a:pt x="47" y="611"/>
                  </a:cubicBezTo>
                  <a:cubicBezTo>
                    <a:pt x="106" y="553"/>
                    <a:pt x="165" y="494"/>
                    <a:pt x="223" y="434"/>
                  </a:cubicBezTo>
                  <a:cubicBezTo>
                    <a:pt x="232" y="426"/>
                    <a:pt x="240" y="423"/>
                    <a:pt x="251" y="423"/>
                  </a:cubicBezTo>
                  <a:cubicBezTo>
                    <a:pt x="395" y="423"/>
                    <a:pt x="539" y="423"/>
                    <a:pt x="683" y="423"/>
                  </a:cubicBezTo>
                  <a:cubicBezTo>
                    <a:pt x="696" y="424"/>
                    <a:pt x="705" y="419"/>
                    <a:pt x="714" y="410"/>
                  </a:cubicBezTo>
                  <a:cubicBezTo>
                    <a:pt x="825" y="299"/>
                    <a:pt x="936" y="189"/>
                    <a:pt x="1047" y="78"/>
                  </a:cubicBezTo>
                  <a:cubicBezTo>
                    <a:pt x="1054" y="71"/>
                    <a:pt x="1058" y="64"/>
                    <a:pt x="1057" y="52"/>
                  </a:cubicBezTo>
                  <a:cubicBezTo>
                    <a:pt x="1055" y="23"/>
                    <a:pt x="1078" y="0"/>
                    <a:pt x="1106" y="0"/>
                  </a:cubicBezTo>
                  <a:cubicBezTo>
                    <a:pt x="1133" y="1"/>
                    <a:pt x="1155" y="23"/>
                    <a:pt x="1154" y="51"/>
                  </a:cubicBezTo>
                  <a:cubicBezTo>
                    <a:pt x="1154" y="79"/>
                    <a:pt x="1131" y="102"/>
                    <a:pt x="1102" y="99"/>
                  </a:cubicBezTo>
                  <a:cubicBezTo>
                    <a:pt x="1090" y="97"/>
                    <a:pt x="1084" y="102"/>
                    <a:pt x="1077" y="109"/>
                  </a:cubicBezTo>
                  <a:cubicBezTo>
                    <a:pt x="963" y="224"/>
                    <a:pt x="849" y="337"/>
                    <a:pt x="735" y="452"/>
                  </a:cubicBezTo>
                  <a:cubicBezTo>
                    <a:pt x="724" y="463"/>
                    <a:pt x="714" y="467"/>
                    <a:pt x="699" y="467"/>
                  </a:cubicBezTo>
                  <a:cubicBezTo>
                    <a:pt x="557" y="467"/>
                    <a:pt x="415" y="467"/>
                    <a:pt x="273" y="467"/>
                  </a:cubicBezTo>
                  <a:cubicBezTo>
                    <a:pt x="258" y="467"/>
                    <a:pt x="248" y="471"/>
                    <a:pt x="238" y="481"/>
                  </a:cubicBezTo>
                  <a:cubicBezTo>
                    <a:pt x="189" y="531"/>
                    <a:pt x="141" y="580"/>
                    <a:pt x="91" y="628"/>
                  </a:cubicBezTo>
                  <a:cubicBezTo>
                    <a:pt x="80" y="639"/>
                    <a:pt x="77" y="649"/>
                    <a:pt x="77" y="663"/>
                  </a:cubicBezTo>
                  <a:cubicBezTo>
                    <a:pt x="77" y="786"/>
                    <a:pt x="77" y="910"/>
                    <a:pt x="77" y="1033"/>
                  </a:cubicBezTo>
                  <a:close/>
                  <a:moveTo>
                    <a:pt x="1101" y="69"/>
                  </a:moveTo>
                  <a:cubicBezTo>
                    <a:pt x="1117" y="69"/>
                    <a:pt x="1124" y="62"/>
                    <a:pt x="1124" y="51"/>
                  </a:cubicBezTo>
                  <a:cubicBezTo>
                    <a:pt x="1125" y="39"/>
                    <a:pt x="1117" y="31"/>
                    <a:pt x="1104" y="31"/>
                  </a:cubicBezTo>
                  <a:cubicBezTo>
                    <a:pt x="1092" y="32"/>
                    <a:pt x="1086" y="39"/>
                    <a:pt x="1086" y="51"/>
                  </a:cubicBezTo>
                  <a:cubicBezTo>
                    <a:pt x="1087" y="62"/>
                    <a:pt x="1092" y="69"/>
                    <a:pt x="1101" y="69"/>
                  </a:cubicBezTo>
                  <a:close/>
                  <a:moveTo>
                    <a:pt x="74" y="1468"/>
                  </a:moveTo>
                  <a:cubicBezTo>
                    <a:pt x="73" y="1457"/>
                    <a:pt x="66" y="1449"/>
                    <a:pt x="56" y="1449"/>
                  </a:cubicBezTo>
                  <a:cubicBezTo>
                    <a:pt x="45" y="1448"/>
                    <a:pt x="36" y="1456"/>
                    <a:pt x="36" y="1469"/>
                  </a:cubicBezTo>
                  <a:cubicBezTo>
                    <a:pt x="37" y="1480"/>
                    <a:pt x="44" y="1488"/>
                    <a:pt x="55" y="1487"/>
                  </a:cubicBezTo>
                  <a:cubicBezTo>
                    <a:pt x="67" y="1487"/>
                    <a:pt x="73" y="1480"/>
                    <a:pt x="74" y="14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16B51C5-42BD-DE27-0D84-B7F65285F3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2" y="1501"/>
              <a:ext cx="331" cy="654"/>
            </a:xfrm>
            <a:custGeom>
              <a:avLst/>
              <a:gdLst>
                <a:gd name="T0" fmla="*/ 77 w 803"/>
                <a:gd name="T1" fmla="*/ 1196 h 1587"/>
                <a:gd name="T2" fmla="*/ 76 w 803"/>
                <a:gd name="T3" fmla="*/ 1470 h 1587"/>
                <a:gd name="T4" fmla="*/ 88 w 803"/>
                <a:gd name="T5" fmla="*/ 1497 h 1587"/>
                <a:gd name="T6" fmla="*/ 90 w 803"/>
                <a:gd name="T7" fmla="*/ 1566 h 1587"/>
                <a:gd name="T8" fmla="*/ 19 w 803"/>
                <a:gd name="T9" fmla="*/ 1566 h 1587"/>
                <a:gd name="T10" fmla="*/ 22 w 803"/>
                <a:gd name="T11" fmla="*/ 1496 h 1587"/>
                <a:gd name="T12" fmla="*/ 33 w 803"/>
                <a:gd name="T13" fmla="*/ 1469 h 1587"/>
                <a:gd name="T14" fmla="*/ 32 w 803"/>
                <a:gd name="T15" fmla="*/ 904 h 1587"/>
                <a:gd name="T16" fmla="*/ 46 w 803"/>
                <a:gd name="T17" fmla="*/ 871 h 1587"/>
                <a:gd name="T18" fmla="*/ 284 w 803"/>
                <a:gd name="T19" fmla="*/ 633 h 1587"/>
                <a:gd name="T20" fmla="*/ 313 w 803"/>
                <a:gd name="T21" fmla="*/ 621 h 1587"/>
                <a:gd name="T22" fmla="*/ 569 w 803"/>
                <a:gd name="T23" fmla="*/ 622 h 1587"/>
                <a:gd name="T24" fmla="*/ 597 w 803"/>
                <a:gd name="T25" fmla="*/ 610 h 1587"/>
                <a:gd name="T26" fmla="*/ 715 w 803"/>
                <a:gd name="T27" fmla="*/ 497 h 1587"/>
                <a:gd name="T28" fmla="*/ 725 w 803"/>
                <a:gd name="T29" fmla="*/ 472 h 1587"/>
                <a:gd name="T30" fmla="*/ 725 w 803"/>
                <a:gd name="T31" fmla="*/ 113 h 1587"/>
                <a:gd name="T32" fmla="*/ 716 w 803"/>
                <a:gd name="T33" fmla="*/ 91 h 1587"/>
                <a:gd name="T34" fmla="*/ 712 w 803"/>
                <a:gd name="T35" fmla="*/ 20 h 1587"/>
                <a:gd name="T36" fmla="*/ 783 w 803"/>
                <a:gd name="T37" fmla="*/ 20 h 1587"/>
                <a:gd name="T38" fmla="*/ 779 w 803"/>
                <a:gd name="T39" fmla="*/ 91 h 1587"/>
                <a:gd name="T40" fmla="*/ 769 w 803"/>
                <a:gd name="T41" fmla="*/ 115 h 1587"/>
                <a:gd name="T42" fmla="*/ 769 w 803"/>
                <a:gd name="T43" fmla="*/ 489 h 1587"/>
                <a:gd name="T44" fmla="*/ 758 w 803"/>
                <a:gd name="T45" fmla="*/ 516 h 1587"/>
                <a:gd name="T46" fmla="*/ 614 w 803"/>
                <a:gd name="T47" fmla="*/ 655 h 1587"/>
                <a:gd name="T48" fmla="*/ 588 w 803"/>
                <a:gd name="T49" fmla="*/ 665 h 1587"/>
                <a:gd name="T50" fmla="*/ 332 w 803"/>
                <a:gd name="T51" fmla="*/ 665 h 1587"/>
                <a:gd name="T52" fmla="*/ 302 w 803"/>
                <a:gd name="T53" fmla="*/ 677 h 1587"/>
                <a:gd name="T54" fmla="*/ 89 w 803"/>
                <a:gd name="T55" fmla="*/ 890 h 1587"/>
                <a:gd name="T56" fmla="*/ 76 w 803"/>
                <a:gd name="T57" fmla="*/ 920 h 1587"/>
                <a:gd name="T58" fmla="*/ 77 w 803"/>
                <a:gd name="T59" fmla="*/ 1196 h 1587"/>
                <a:gd name="T60" fmla="*/ 746 w 803"/>
                <a:gd name="T61" fmla="*/ 34 h 1587"/>
                <a:gd name="T62" fmla="*/ 729 w 803"/>
                <a:gd name="T63" fmla="*/ 53 h 1587"/>
                <a:gd name="T64" fmla="*/ 748 w 803"/>
                <a:gd name="T65" fmla="*/ 73 h 1587"/>
                <a:gd name="T66" fmla="*/ 766 w 803"/>
                <a:gd name="T67" fmla="*/ 54 h 1587"/>
                <a:gd name="T68" fmla="*/ 746 w 803"/>
                <a:gd name="T69" fmla="*/ 34 h 1587"/>
                <a:gd name="T70" fmla="*/ 55 w 803"/>
                <a:gd name="T71" fmla="*/ 1551 h 1587"/>
                <a:gd name="T72" fmla="*/ 73 w 803"/>
                <a:gd name="T73" fmla="*/ 1532 h 1587"/>
                <a:gd name="T74" fmla="*/ 55 w 803"/>
                <a:gd name="T75" fmla="*/ 1512 h 1587"/>
                <a:gd name="T76" fmla="*/ 36 w 803"/>
                <a:gd name="T77" fmla="*/ 1532 h 1587"/>
                <a:gd name="T78" fmla="*/ 55 w 803"/>
                <a:gd name="T79" fmla="*/ 1551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3" h="1587">
                  <a:moveTo>
                    <a:pt x="77" y="1196"/>
                  </a:moveTo>
                  <a:cubicBezTo>
                    <a:pt x="77" y="1287"/>
                    <a:pt x="77" y="1378"/>
                    <a:pt x="76" y="1470"/>
                  </a:cubicBezTo>
                  <a:cubicBezTo>
                    <a:pt x="76" y="1481"/>
                    <a:pt x="79" y="1489"/>
                    <a:pt x="88" y="1497"/>
                  </a:cubicBezTo>
                  <a:cubicBezTo>
                    <a:pt x="109" y="1515"/>
                    <a:pt x="109" y="1546"/>
                    <a:pt x="90" y="1566"/>
                  </a:cubicBezTo>
                  <a:cubicBezTo>
                    <a:pt x="70" y="1587"/>
                    <a:pt x="38" y="1586"/>
                    <a:pt x="19" y="1566"/>
                  </a:cubicBezTo>
                  <a:cubicBezTo>
                    <a:pt x="0" y="1545"/>
                    <a:pt x="0" y="1514"/>
                    <a:pt x="22" y="1496"/>
                  </a:cubicBezTo>
                  <a:cubicBezTo>
                    <a:pt x="31" y="1488"/>
                    <a:pt x="33" y="1480"/>
                    <a:pt x="33" y="1469"/>
                  </a:cubicBezTo>
                  <a:cubicBezTo>
                    <a:pt x="33" y="1281"/>
                    <a:pt x="33" y="1092"/>
                    <a:pt x="32" y="904"/>
                  </a:cubicBezTo>
                  <a:cubicBezTo>
                    <a:pt x="32" y="890"/>
                    <a:pt x="36" y="880"/>
                    <a:pt x="46" y="871"/>
                  </a:cubicBezTo>
                  <a:cubicBezTo>
                    <a:pt x="126" y="792"/>
                    <a:pt x="205" y="713"/>
                    <a:pt x="284" y="633"/>
                  </a:cubicBezTo>
                  <a:cubicBezTo>
                    <a:pt x="292" y="625"/>
                    <a:pt x="301" y="621"/>
                    <a:pt x="313" y="621"/>
                  </a:cubicBezTo>
                  <a:cubicBezTo>
                    <a:pt x="399" y="622"/>
                    <a:pt x="484" y="621"/>
                    <a:pt x="569" y="622"/>
                  </a:cubicBezTo>
                  <a:cubicBezTo>
                    <a:pt x="581" y="622"/>
                    <a:pt x="589" y="619"/>
                    <a:pt x="597" y="610"/>
                  </a:cubicBezTo>
                  <a:cubicBezTo>
                    <a:pt x="636" y="572"/>
                    <a:pt x="676" y="534"/>
                    <a:pt x="715" y="497"/>
                  </a:cubicBezTo>
                  <a:cubicBezTo>
                    <a:pt x="723" y="490"/>
                    <a:pt x="725" y="483"/>
                    <a:pt x="725" y="472"/>
                  </a:cubicBezTo>
                  <a:cubicBezTo>
                    <a:pt x="725" y="352"/>
                    <a:pt x="725" y="233"/>
                    <a:pt x="725" y="113"/>
                  </a:cubicBezTo>
                  <a:cubicBezTo>
                    <a:pt x="725" y="103"/>
                    <a:pt x="723" y="97"/>
                    <a:pt x="716" y="91"/>
                  </a:cubicBezTo>
                  <a:cubicBezTo>
                    <a:pt x="693" y="71"/>
                    <a:pt x="692" y="40"/>
                    <a:pt x="712" y="20"/>
                  </a:cubicBezTo>
                  <a:cubicBezTo>
                    <a:pt x="731" y="0"/>
                    <a:pt x="764" y="0"/>
                    <a:pt x="783" y="20"/>
                  </a:cubicBezTo>
                  <a:cubicBezTo>
                    <a:pt x="803" y="41"/>
                    <a:pt x="802" y="72"/>
                    <a:pt x="779" y="91"/>
                  </a:cubicBezTo>
                  <a:cubicBezTo>
                    <a:pt x="770" y="98"/>
                    <a:pt x="769" y="105"/>
                    <a:pt x="769" y="115"/>
                  </a:cubicBezTo>
                  <a:cubicBezTo>
                    <a:pt x="769" y="239"/>
                    <a:pt x="769" y="364"/>
                    <a:pt x="769" y="489"/>
                  </a:cubicBezTo>
                  <a:cubicBezTo>
                    <a:pt x="769" y="500"/>
                    <a:pt x="766" y="508"/>
                    <a:pt x="758" y="516"/>
                  </a:cubicBezTo>
                  <a:cubicBezTo>
                    <a:pt x="709" y="562"/>
                    <a:pt x="661" y="608"/>
                    <a:pt x="614" y="655"/>
                  </a:cubicBezTo>
                  <a:cubicBezTo>
                    <a:pt x="606" y="663"/>
                    <a:pt x="598" y="665"/>
                    <a:pt x="588" y="665"/>
                  </a:cubicBezTo>
                  <a:cubicBezTo>
                    <a:pt x="502" y="665"/>
                    <a:pt x="417" y="665"/>
                    <a:pt x="332" y="665"/>
                  </a:cubicBezTo>
                  <a:cubicBezTo>
                    <a:pt x="319" y="665"/>
                    <a:pt x="311" y="668"/>
                    <a:pt x="302" y="677"/>
                  </a:cubicBezTo>
                  <a:cubicBezTo>
                    <a:pt x="231" y="749"/>
                    <a:pt x="160" y="820"/>
                    <a:pt x="89" y="890"/>
                  </a:cubicBezTo>
                  <a:cubicBezTo>
                    <a:pt x="80" y="899"/>
                    <a:pt x="76" y="908"/>
                    <a:pt x="76" y="920"/>
                  </a:cubicBezTo>
                  <a:cubicBezTo>
                    <a:pt x="77" y="1012"/>
                    <a:pt x="77" y="1104"/>
                    <a:pt x="77" y="1196"/>
                  </a:cubicBezTo>
                  <a:close/>
                  <a:moveTo>
                    <a:pt x="746" y="34"/>
                  </a:moveTo>
                  <a:cubicBezTo>
                    <a:pt x="737" y="37"/>
                    <a:pt x="729" y="41"/>
                    <a:pt x="729" y="53"/>
                  </a:cubicBezTo>
                  <a:cubicBezTo>
                    <a:pt x="729" y="66"/>
                    <a:pt x="737" y="74"/>
                    <a:pt x="748" y="73"/>
                  </a:cubicBezTo>
                  <a:cubicBezTo>
                    <a:pt x="759" y="73"/>
                    <a:pt x="766" y="65"/>
                    <a:pt x="766" y="54"/>
                  </a:cubicBezTo>
                  <a:cubicBezTo>
                    <a:pt x="766" y="42"/>
                    <a:pt x="759" y="36"/>
                    <a:pt x="746" y="34"/>
                  </a:cubicBezTo>
                  <a:close/>
                  <a:moveTo>
                    <a:pt x="55" y="1551"/>
                  </a:moveTo>
                  <a:cubicBezTo>
                    <a:pt x="66" y="1550"/>
                    <a:pt x="73" y="1544"/>
                    <a:pt x="73" y="1532"/>
                  </a:cubicBezTo>
                  <a:cubicBezTo>
                    <a:pt x="73" y="1519"/>
                    <a:pt x="64" y="1512"/>
                    <a:pt x="55" y="1512"/>
                  </a:cubicBezTo>
                  <a:cubicBezTo>
                    <a:pt x="45" y="1512"/>
                    <a:pt x="36" y="1519"/>
                    <a:pt x="36" y="1532"/>
                  </a:cubicBezTo>
                  <a:cubicBezTo>
                    <a:pt x="36" y="1544"/>
                    <a:pt x="43" y="1550"/>
                    <a:pt x="55" y="15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126382B-87EE-667C-3CDC-710BBDD2E9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5" y="1699"/>
              <a:ext cx="195" cy="559"/>
            </a:xfrm>
            <a:custGeom>
              <a:avLst/>
              <a:gdLst>
                <a:gd name="T0" fmla="*/ 393 w 471"/>
                <a:gd name="T1" fmla="*/ 986 h 1354"/>
                <a:gd name="T2" fmla="*/ 394 w 471"/>
                <a:gd name="T3" fmla="*/ 736 h 1354"/>
                <a:gd name="T4" fmla="*/ 381 w 471"/>
                <a:gd name="T5" fmla="*/ 707 h 1354"/>
                <a:gd name="T6" fmla="*/ 249 w 471"/>
                <a:gd name="T7" fmla="*/ 575 h 1354"/>
                <a:gd name="T8" fmla="*/ 235 w 471"/>
                <a:gd name="T9" fmla="*/ 542 h 1354"/>
                <a:gd name="T10" fmla="*/ 236 w 471"/>
                <a:gd name="T11" fmla="*/ 285 h 1354"/>
                <a:gd name="T12" fmla="*/ 223 w 471"/>
                <a:gd name="T13" fmla="*/ 253 h 1354"/>
                <a:gd name="T14" fmla="*/ 78 w 471"/>
                <a:gd name="T15" fmla="*/ 109 h 1354"/>
                <a:gd name="T16" fmla="*/ 51 w 471"/>
                <a:gd name="T17" fmla="*/ 98 h 1354"/>
                <a:gd name="T18" fmla="*/ 0 w 471"/>
                <a:gd name="T19" fmla="*/ 51 h 1354"/>
                <a:gd name="T20" fmla="*/ 51 w 471"/>
                <a:gd name="T21" fmla="*/ 0 h 1354"/>
                <a:gd name="T22" fmla="*/ 98 w 471"/>
                <a:gd name="T23" fmla="*/ 51 h 1354"/>
                <a:gd name="T24" fmla="*/ 109 w 471"/>
                <a:gd name="T25" fmla="*/ 78 h 1354"/>
                <a:gd name="T26" fmla="*/ 264 w 471"/>
                <a:gd name="T27" fmla="*/ 232 h 1354"/>
                <a:gd name="T28" fmla="*/ 280 w 471"/>
                <a:gd name="T29" fmla="*/ 272 h 1354"/>
                <a:gd name="T30" fmla="*/ 279 w 471"/>
                <a:gd name="T31" fmla="*/ 520 h 1354"/>
                <a:gd name="T32" fmla="*/ 296 w 471"/>
                <a:gd name="T33" fmla="*/ 560 h 1354"/>
                <a:gd name="T34" fmla="*/ 424 w 471"/>
                <a:gd name="T35" fmla="*/ 687 h 1354"/>
                <a:gd name="T36" fmla="*/ 438 w 471"/>
                <a:gd name="T37" fmla="*/ 720 h 1354"/>
                <a:gd name="T38" fmla="*/ 437 w 471"/>
                <a:gd name="T39" fmla="*/ 1234 h 1354"/>
                <a:gd name="T40" fmla="*/ 449 w 471"/>
                <a:gd name="T41" fmla="*/ 1264 h 1354"/>
                <a:gd name="T42" fmla="*/ 451 w 471"/>
                <a:gd name="T43" fmla="*/ 1334 h 1354"/>
                <a:gd name="T44" fmla="*/ 381 w 471"/>
                <a:gd name="T45" fmla="*/ 1334 h 1354"/>
                <a:gd name="T46" fmla="*/ 383 w 471"/>
                <a:gd name="T47" fmla="*/ 1263 h 1354"/>
                <a:gd name="T48" fmla="*/ 393 w 471"/>
                <a:gd name="T49" fmla="*/ 1238 h 1354"/>
                <a:gd name="T50" fmla="*/ 393 w 471"/>
                <a:gd name="T51" fmla="*/ 986 h 1354"/>
                <a:gd name="T52" fmla="*/ 48 w 471"/>
                <a:gd name="T53" fmla="*/ 69 h 1354"/>
                <a:gd name="T54" fmla="*/ 68 w 471"/>
                <a:gd name="T55" fmla="*/ 51 h 1354"/>
                <a:gd name="T56" fmla="*/ 49 w 471"/>
                <a:gd name="T57" fmla="*/ 31 h 1354"/>
                <a:gd name="T58" fmla="*/ 30 w 471"/>
                <a:gd name="T59" fmla="*/ 49 h 1354"/>
                <a:gd name="T60" fmla="*/ 48 w 471"/>
                <a:gd name="T61" fmla="*/ 69 h 1354"/>
                <a:gd name="T62" fmla="*/ 434 w 471"/>
                <a:gd name="T63" fmla="*/ 1301 h 1354"/>
                <a:gd name="T64" fmla="*/ 417 w 471"/>
                <a:gd name="T65" fmla="*/ 1280 h 1354"/>
                <a:gd name="T66" fmla="*/ 397 w 471"/>
                <a:gd name="T67" fmla="*/ 1298 h 1354"/>
                <a:gd name="T68" fmla="*/ 414 w 471"/>
                <a:gd name="T69" fmla="*/ 1318 h 1354"/>
                <a:gd name="T70" fmla="*/ 434 w 471"/>
                <a:gd name="T71" fmla="*/ 1301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71" h="1354">
                  <a:moveTo>
                    <a:pt x="393" y="986"/>
                  </a:moveTo>
                  <a:cubicBezTo>
                    <a:pt x="393" y="902"/>
                    <a:pt x="393" y="819"/>
                    <a:pt x="394" y="736"/>
                  </a:cubicBezTo>
                  <a:cubicBezTo>
                    <a:pt x="394" y="723"/>
                    <a:pt x="390" y="715"/>
                    <a:pt x="381" y="707"/>
                  </a:cubicBezTo>
                  <a:cubicBezTo>
                    <a:pt x="337" y="663"/>
                    <a:pt x="294" y="619"/>
                    <a:pt x="249" y="575"/>
                  </a:cubicBezTo>
                  <a:cubicBezTo>
                    <a:pt x="240" y="566"/>
                    <a:pt x="235" y="556"/>
                    <a:pt x="235" y="542"/>
                  </a:cubicBezTo>
                  <a:cubicBezTo>
                    <a:pt x="236" y="457"/>
                    <a:pt x="235" y="371"/>
                    <a:pt x="236" y="285"/>
                  </a:cubicBezTo>
                  <a:cubicBezTo>
                    <a:pt x="236" y="271"/>
                    <a:pt x="232" y="262"/>
                    <a:pt x="223" y="253"/>
                  </a:cubicBezTo>
                  <a:cubicBezTo>
                    <a:pt x="174" y="206"/>
                    <a:pt x="126" y="157"/>
                    <a:pt x="78" y="109"/>
                  </a:cubicBezTo>
                  <a:cubicBezTo>
                    <a:pt x="71" y="101"/>
                    <a:pt x="64" y="97"/>
                    <a:pt x="51" y="98"/>
                  </a:cubicBezTo>
                  <a:cubicBezTo>
                    <a:pt x="23" y="100"/>
                    <a:pt x="1" y="78"/>
                    <a:pt x="0" y="51"/>
                  </a:cubicBezTo>
                  <a:cubicBezTo>
                    <a:pt x="0" y="22"/>
                    <a:pt x="22" y="0"/>
                    <a:pt x="51" y="0"/>
                  </a:cubicBezTo>
                  <a:cubicBezTo>
                    <a:pt x="78" y="1"/>
                    <a:pt x="100" y="23"/>
                    <a:pt x="98" y="51"/>
                  </a:cubicBezTo>
                  <a:cubicBezTo>
                    <a:pt x="97" y="64"/>
                    <a:pt x="101" y="71"/>
                    <a:pt x="109" y="78"/>
                  </a:cubicBezTo>
                  <a:cubicBezTo>
                    <a:pt x="161" y="130"/>
                    <a:pt x="212" y="182"/>
                    <a:pt x="264" y="232"/>
                  </a:cubicBezTo>
                  <a:cubicBezTo>
                    <a:pt x="276" y="244"/>
                    <a:pt x="280" y="256"/>
                    <a:pt x="280" y="272"/>
                  </a:cubicBezTo>
                  <a:cubicBezTo>
                    <a:pt x="279" y="355"/>
                    <a:pt x="280" y="438"/>
                    <a:pt x="279" y="520"/>
                  </a:cubicBezTo>
                  <a:cubicBezTo>
                    <a:pt x="279" y="537"/>
                    <a:pt x="284" y="549"/>
                    <a:pt x="296" y="560"/>
                  </a:cubicBezTo>
                  <a:cubicBezTo>
                    <a:pt x="339" y="602"/>
                    <a:pt x="381" y="645"/>
                    <a:pt x="424" y="687"/>
                  </a:cubicBezTo>
                  <a:cubicBezTo>
                    <a:pt x="433" y="696"/>
                    <a:pt x="438" y="706"/>
                    <a:pt x="438" y="720"/>
                  </a:cubicBezTo>
                  <a:cubicBezTo>
                    <a:pt x="437" y="891"/>
                    <a:pt x="437" y="1062"/>
                    <a:pt x="437" y="1234"/>
                  </a:cubicBezTo>
                  <a:cubicBezTo>
                    <a:pt x="437" y="1246"/>
                    <a:pt x="438" y="1255"/>
                    <a:pt x="449" y="1264"/>
                  </a:cubicBezTo>
                  <a:cubicBezTo>
                    <a:pt x="471" y="1282"/>
                    <a:pt x="470" y="1314"/>
                    <a:pt x="451" y="1334"/>
                  </a:cubicBezTo>
                  <a:cubicBezTo>
                    <a:pt x="431" y="1353"/>
                    <a:pt x="400" y="1354"/>
                    <a:pt x="381" y="1334"/>
                  </a:cubicBezTo>
                  <a:cubicBezTo>
                    <a:pt x="361" y="1314"/>
                    <a:pt x="361" y="1282"/>
                    <a:pt x="383" y="1263"/>
                  </a:cubicBezTo>
                  <a:cubicBezTo>
                    <a:pt x="392" y="1255"/>
                    <a:pt x="393" y="1248"/>
                    <a:pt x="393" y="1238"/>
                  </a:cubicBezTo>
                  <a:cubicBezTo>
                    <a:pt x="393" y="1154"/>
                    <a:pt x="393" y="1070"/>
                    <a:pt x="393" y="986"/>
                  </a:cubicBezTo>
                  <a:close/>
                  <a:moveTo>
                    <a:pt x="48" y="69"/>
                  </a:moveTo>
                  <a:cubicBezTo>
                    <a:pt x="61" y="68"/>
                    <a:pt x="68" y="62"/>
                    <a:pt x="68" y="51"/>
                  </a:cubicBezTo>
                  <a:cubicBezTo>
                    <a:pt x="69" y="38"/>
                    <a:pt x="61" y="31"/>
                    <a:pt x="49" y="31"/>
                  </a:cubicBezTo>
                  <a:cubicBezTo>
                    <a:pt x="38" y="30"/>
                    <a:pt x="30" y="38"/>
                    <a:pt x="30" y="49"/>
                  </a:cubicBezTo>
                  <a:cubicBezTo>
                    <a:pt x="30" y="61"/>
                    <a:pt x="38" y="67"/>
                    <a:pt x="48" y="69"/>
                  </a:cubicBezTo>
                  <a:close/>
                  <a:moveTo>
                    <a:pt x="434" y="1301"/>
                  </a:moveTo>
                  <a:cubicBezTo>
                    <a:pt x="434" y="1288"/>
                    <a:pt x="427" y="1280"/>
                    <a:pt x="417" y="1280"/>
                  </a:cubicBezTo>
                  <a:cubicBezTo>
                    <a:pt x="406" y="1279"/>
                    <a:pt x="398" y="1286"/>
                    <a:pt x="397" y="1298"/>
                  </a:cubicBezTo>
                  <a:cubicBezTo>
                    <a:pt x="396" y="1310"/>
                    <a:pt x="402" y="1317"/>
                    <a:pt x="414" y="1318"/>
                  </a:cubicBezTo>
                  <a:cubicBezTo>
                    <a:pt x="426" y="1318"/>
                    <a:pt x="433" y="1312"/>
                    <a:pt x="434" y="13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2F1AE62-BD7C-D75A-FF18-620319D54B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1" y="1541"/>
              <a:ext cx="85" cy="389"/>
            </a:xfrm>
            <a:custGeom>
              <a:avLst/>
              <a:gdLst>
                <a:gd name="T0" fmla="*/ 103 w 207"/>
                <a:gd name="T1" fmla="*/ 57 h 941"/>
                <a:gd name="T2" fmla="*/ 87 w 207"/>
                <a:gd name="T3" fmla="*/ 89 h 941"/>
                <a:gd name="T4" fmla="*/ 76 w 207"/>
                <a:gd name="T5" fmla="*/ 114 h 941"/>
                <a:gd name="T6" fmla="*/ 76 w 207"/>
                <a:gd name="T7" fmla="*/ 274 h 941"/>
                <a:gd name="T8" fmla="*/ 88 w 207"/>
                <a:gd name="T9" fmla="*/ 302 h 941"/>
                <a:gd name="T10" fmla="*/ 163 w 207"/>
                <a:gd name="T11" fmla="*/ 376 h 941"/>
                <a:gd name="T12" fmla="*/ 174 w 207"/>
                <a:gd name="T13" fmla="*/ 404 h 941"/>
                <a:gd name="T14" fmla="*/ 174 w 207"/>
                <a:gd name="T15" fmla="*/ 826 h 941"/>
                <a:gd name="T16" fmla="*/ 185 w 207"/>
                <a:gd name="T17" fmla="*/ 851 h 941"/>
                <a:gd name="T18" fmla="*/ 187 w 207"/>
                <a:gd name="T19" fmla="*/ 922 h 941"/>
                <a:gd name="T20" fmla="*/ 117 w 207"/>
                <a:gd name="T21" fmla="*/ 922 h 941"/>
                <a:gd name="T22" fmla="*/ 120 w 207"/>
                <a:gd name="T23" fmla="*/ 851 h 941"/>
                <a:gd name="T24" fmla="*/ 130 w 207"/>
                <a:gd name="T25" fmla="*/ 826 h 941"/>
                <a:gd name="T26" fmla="*/ 130 w 207"/>
                <a:gd name="T27" fmla="*/ 422 h 941"/>
                <a:gd name="T28" fmla="*/ 118 w 207"/>
                <a:gd name="T29" fmla="*/ 393 h 941"/>
                <a:gd name="T30" fmla="*/ 45 w 207"/>
                <a:gd name="T31" fmla="*/ 321 h 941"/>
                <a:gd name="T32" fmla="*/ 32 w 207"/>
                <a:gd name="T33" fmla="*/ 288 h 941"/>
                <a:gd name="T34" fmla="*/ 33 w 207"/>
                <a:gd name="T35" fmla="*/ 118 h 941"/>
                <a:gd name="T36" fmla="*/ 20 w 207"/>
                <a:gd name="T37" fmla="*/ 87 h 941"/>
                <a:gd name="T38" fmla="*/ 11 w 207"/>
                <a:gd name="T39" fmla="*/ 29 h 941"/>
                <a:gd name="T40" fmla="*/ 66 w 207"/>
                <a:gd name="T41" fmla="*/ 5 h 941"/>
                <a:gd name="T42" fmla="*/ 103 w 207"/>
                <a:gd name="T43" fmla="*/ 57 h 941"/>
                <a:gd name="T44" fmla="*/ 54 w 207"/>
                <a:gd name="T45" fmla="*/ 74 h 941"/>
                <a:gd name="T46" fmla="*/ 73 w 207"/>
                <a:gd name="T47" fmla="*/ 54 h 941"/>
                <a:gd name="T48" fmla="*/ 53 w 207"/>
                <a:gd name="T49" fmla="*/ 35 h 941"/>
                <a:gd name="T50" fmla="*/ 35 w 207"/>
                <a:gd name="T51" fmla="*/ 54 h 941"/>
                <a:gd name="T52" fmla="*/ 54 w 207"/>
                <a:gd name="T53" fmla="*/ 74 h 941"/>
                <a:gd name="T54" fmla="*/ 152 w 207"/>
                <a:gd name="T55" fmla="*/ 867 h 941"/>
                <a:gd name="T56" fmla="*/ 134 w 207"/>
                <a:gd name="T57" fmla="*/ 889 h 941"/>
                <a:gd name="T58" fmla="*/ 154 w 207"/>
                <a:gd name="T59" fmla="*/ 906 h 941"/>
                <a:gd name="T60" fmla="*/ 171 w 207"/>
                <a:gd name="T61" fmla="*/ 886 h 941"/>
                <a:gd name="T62" fmla="*/ 152 w 207"/>
                <a:gd name="T63" fmla="*/ 867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7" h="941">
                  <a:moveTo>
                    <a:pt x="103" y="57"/>
                  </a:moveTo>
                  <a:cubicBezTo>
                    <a:pt x="103" y="68"/>
                    <a:pt x="98" y="80"/>
                    <a:pt x="87" y="89"/>
                  </a:cubicBezTo>
                  <a:cubicBezTo>
                    <a:pt x="78" y="96"/>
                    <a:pt x="76" y="103"/>
                    <a:pt x="76" y="114"/>
                  </a:cubicBezTo>
                  <a:cubicBezTo>
                    <a:pt x="76" y="167"/>
                    <a:pt x="76" y="221"/>
                    <a:pt x="76" y="274"/>
                  </a:cubicBezTo>
                  <a:cubicBezTo>
                    <a:pt x="76" y="286"/>
                    <a:pt x="80" y="294"/>
                    <a:pt x="88" y="302"/>
                  </a:cubicBezTo>
                  <a:cubicBezTo>
                    <a:pt x="113" y="326"/>
                    <a:pt x="138" y="352"/>
                    <a:pt x="163" y="376"/>
                  </a:cubicBezTo>
                  <a:cubicBezTo>
                    <a:pt x="171" y="384"/>
                    <a:pt x="174" y="393"/>
                    <a:pt x="174" y="404"/>
                  </a:cubicBezTo>
                  <a:cubicBezTo>
                    <a:pt x="174" y="545"/>
                    <a:pt x="174" y="685"/>
                    <a:pt x="174" y="826"/>
                  </a:cubicBezTo>
                  <a:cubicBezTo>
                    <a:pt x="174" y="836"/>
                    <a:pt x="176" y="844"/>
                    <a:pt x="185" y="851"/>
                  </a:cubicBezTo>
                  <a:cubicBezTo>
                    <a:pt x="207" y="870"/>
                    <a:pt x="207" y="902"/>
                    <a:pt x="187" y="922"/>
                  </a:cubicBezTo>
                  <a:cubicBezTo>
                    <a:pt x="169" y="941"/>
                    <a:pt x="136" y="941"/>
                    <a:pt x="117" y="922"/>
                  </a:cubicBezTo>
                  <a:cubicBezTo>
                    <a:pt x="97" y="902"/>
                    <a:pt x="97" y="870"/>
                    <a:pt x="120" y="851"/>
                  </a:cubicBezTo>
                  <a:cubicBezTo>
                    <a:pt x="129" y="844"/>
                    <a:pt x="130" y="836"/>
                    <a:pt x="130" y="826"/>
                  </a:cubicBezTo>
                  <a:cubicBezTo>
                    <a:pt x="130" y="691"/>
                    <a:pt x="130" y="557"/>
                    <a:pt x="130" y="422"/>
                  </a:cubicBezTo>
                  <a:cubicBezTo>
                    <a:pt x="131" y="410"/>
                    <a:pt x="127" y="401"/>
                    <a:pt x="118" y="393"/>
                  </a:cubicBezTo>
                  <a:cubicBezTo>
                    <a:pt x="93" y="369"/>
                    <a:pt x="70" y="344"/>
                    <a:pt x="45" y="321"/>
                  </a:cubicBezTo>
                  <a:cubicBezTo>
                    <a:pt x="35" y="312"/>
                    <a:pt x="32" y="302"/>
                    <a:pt x="32" y="288"/>
                  </a:cubicBezTo>
                  <a:cubicBezTo>
                    <a:pt x="33" y="231"/>
                    <a:pt x="32" y="175"/>
                    <a:pt x="33" y="118"/>
                  </a:cubicBezTo>
                  <a:cubicBezTo>
                    <a:pt x="33" y="105"/>
                    <a:pt x="30" y="96"/>
                    <a:pt x="20" y="87"/>
                  </a:cubicBezTo>
                  <a:cubicBezTo>
                    <a:pt x="3" y="73"/>
                    <a:pt x="0" y="48"/>
                    <a:pt x="11" y="29"/>
                  </a:cubicBezTo>
                  <a:cubicBezTo>
                    <a:pt x="22" y="10"/>
                    <a:pt x="45" y="0"/>
                    <a:pt x="66" y="5"/>
                  </a:cubicBezTo>
                  <a:cubicBezTo>
                    <a:pt x="89" y="11"/>
                    <a:pt x="103" y="30"/>
                    <a:pt x="103" y="57"/>
                  </a:cubicBezTo>
                  <a:close/>
                  <a:moveTo>
                    <a:pt x="54" y="74"/>
                  </a:moveTo>
                  <a:cubicBezTo>
                    <a:pt x="64" y="71"/>
                    <a:pt x="73" y="65"/>
                    <a:pt x="73" y="54"/>
                  </a:cubicBezTo>
                  <a:cubicBezTo>
                    <a:pt x="73" y="41"/>
                    <a:pt x="66" y="34"/>
                    <a:pt x="53" y="35"/>
                  </a:cubicBezTo>
                  <a:cubicBezTo>
                    <a:pt x="41" y="35"/>
                    <a:pt x="35" y="43"/>
                    <a:pt x="35" y="54"/>
                  </a:cubicBezTo>
                  <a:cubicBezTo>
                    <a:pt x="35" y="65"/>
                    <a:pt x="44" y="71"/>
                    <a:pt x="54" y="74"/>
                  </a:cubicBezTo>
                  <a:close/>
                  <a:moveTo>
                    <a:pt x="152" y="867"/>
                  </a:moveTo>
                  <a:cubicBezTo>
                    <a:pt x="141" y="871"/>
                    <a:pt x="132" y="876"/>
                    <a:pt x="134" y="889"/>
                  </a:cubicBezTo>
                  <a:cubicBezTo>
                    <a:pt x="135" y="901"/>
                    <a:pt x="143" y="907"/>
                    <a:pt x="154" y="906"/>
                  </a:cubicBezTo>
                  <a:cubicBezTo>
                    <a:pt x="165" y="905"/>
                    <a:pt x="171" y="898"/>
                    <a:pt x="171" y="886"/>
                  </a:cubicBezTo>
                  <a:cubicBezTo>
                    <a:pt x="170" y="874"/>
                    <a:pt x="161" y="870"/>
                    <a:pt x="152" y="8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806BC3E-9C37-1B47-A788-19BA5F7881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74" y="1780"/>
              <a:ext cx="333" cy="150"/>
            </a:xfrm>
            <a:custGeom>
              <a:avLst/>
              <a:gdLst>
                <a:gd name="T0" fmla="*/ 750 w 805"/>
                <a:gd name="T1" fmla="*/ 98 h 363"/>
                <a:gd name="T2" fmla="*/ 728 w 805"/>
                <a:gd name="T3" fmla="*/ 107 h 363"/>
                <a:gd name="T4" fmla="*/ 517 w 805"/>
                <a:gd name="T5" fmla="*/ 319 h 363"/>
                <a:gd name="T6" fmla="*/ 487 w 805"/>
                <a:gd name="T7" fmla="*/ 331 h 363"/>
                <a:gd name="T8" fmla="*/ 118 w 805"/>
                <a:gd name="T9" fmla="*/ 331 h 363"/>
                <a:gd name="T10" fmla="*/ 88 w 805"/>
                <a:gd name="T11" fmla="*/ 342 h 363"/>
                <a:gd name="T12" fmla="*/ 19 w 805"/>
                <a:gd name="T13" fmla="*/ 343 h 363"/>
                <a:gd name="T14" fmla="*/ 19 w 805"/>
                <a:gd name="T15" fmla="*/ 273 h 363"/>
                <a:gd name="T16" fmla="*/ 89 w 805"/>
                <a:gd name="T17" fmla="*/ 275 h 363"/>
                <a:gd name="T18" fmla="*/ 117 w 805"/>
                <a:gd name="T19" fmla="*/ 287 h 363"/>
                <a:gd name="T20" fmla="*/ 467 w 805"/>
                <a:gd name="T21" fmla="*/ 287 h 363"/>
                <a:gd name="T22" fmla="*/ 499 w 805"/>
                <a:gd name="T23" fmla="*/ 275 h 363"/>
                <a:gd name="T24" fmla="*/ 696 w 805"/>
                <a:gd name="T25" fmla="*/ 77 h 363"/>
                <a:gd name="T26" fmla="*/ 706 w 805"/>
                <a:gd name="T27" fmla="*/ 53 h 363"/>
                <a:gd name="T28" fmla="*/ 755 w 805"/>
                <a:gd name="T29" fmla="*/ 0 h 363"/>
                <a:gd name="T30" fmla="*/ 805 w 805"/>
                <a:gd name="T31" fmla="*/ 49 h 363"/>
                <a:gd name="T32" fmla="*/ 750 w 805"/>
                <a:gd name="T33" fmla="*/ 98 h 363"/>
                <a:gd name="T34" fmla="*/ 755 w 805"/>
                <a:gd name="T35" fmla="*/ 30 h 363"/>
                <a:gd name="T36" fmla="*/ 737 w 805"/>
                <a:gd name="T37" fmla="*/ 51 h 363"/>
                <a:gd name="T38" fmla="*/ 757 w 805"/>
                <a:gd name="T39" fmla="*/ 68 h 363"/>
                <a:gd name="T40" fmla="*/ 774 w 805"/>
                <a:gd name="T41" fmla="*/ 48 h 363"/>
                <a:gd name="T42" fmla="*/ 755 w 805"/>
                <a:gd name="T43" fmla="*/ 30 h 363"/>
                <a:gd name="T44" fmla="*/ 54 w 805"/>
                <a:gd name="T45" fmla="*/ 289 h 363"/>
                <a:gd name="T46" fmla="*/ 35 w 805"/>
                <a:gd name="T47" fmla="*/ 308 h 363"/>
                <a:gd name="T48" fmla="*/ 53 w 805"/>
                <a:gd name="T49" fmla="*/ 327 h 363"/>
                <a:gd name="T50" fmla="*/ 73 w 805"/>
                <a:gd name="T51" fmla="*/ 308 h 363"/>
                <a:gd name="T52" fmla="*/ 54 w 805"/>
                <a:gd name="T53" fmla="*/ 28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05" h="363">
                  <a:moveTo>
                    <a:pt x="750" y="98"/>
                  </a:moveTo>
                  <a:cubicBezTo>
                    <a:pt x="740" y="93"/>
                    <a:pt x="734" y="101"/>
                    <a:pt x="728" y="107"/>
                  </a:cubicBezTo>
                  <a:cubicBezTo>
                    <a:pt x="658" y="177"/>
                    <a:pt x="587" y="248"/>
                    <a:pt x="517" y="319"/>
                  </a:cubicBezTo>
                  <a:cubicBezTo>
                    <a:pt x="508" y="327"/>
                    <a:pt x="500" y="331"/>
                    <a:pt x="487" y="331"/>
                  </a:cubicBezTo>
                  <a:cubicBezTo>
                    <a:pt x="364" y="331"/>
                    <a:pt x="241" y="331"/>
                    <a:pt x="118" y="331"/>
                  </a:cubicBezTo>
                  <a:cubicBezTo>
                    <a:pt x="106" y="331"/>
                    <a:pt x="97" y="332"/>
                    <a:pt x="88" y="342"/>
                  </a:cubicBezTo>
                  <a:cubicBezTo>
                    <a:pt x="70" y="363"/>
                    <a:pt x="38" y="363"/>
                    <a:pt x="19" y="343"/>
                  </a:cubicBezTo>
                  <a:cubicBezTo>
                    <a:pt x="0" y="324"/>
                    <a:pt x="0" y="292"/>
                    <a:pt x="19" y="273"/>
                  </a:cubicBezTo>
                  <a:cubicBezTo>
                    <a:pt x="38" y="254"/>
                    <a:pt x="70" y="254"/>
                    <a:pt x="89" y="275"/>
                  </a:cubicBezTo>
                  <a:cubicBezTo>
                    <a:pt x="97" y="284"/>
                    <a:pt x="105" y="287"/>
                    <a:pt x="117" y="287"/>
                  </a:cubicBezTo>
                  <a:cubicBezTo>
                    <a:pt x="234" y="287"/>
                    <a:pt x="350" y="287"/>
                    <a:pt x="467" y="287"/>
                  </a:cubicBezTo>
                  <a:cubicBezTo>
                    <a:pt x="480" y="287"/>
                    <a:pt x="489" y="284"/>
                    <a:pt x="499" y="275"/>
                  </a:cubicBezTo>
                  <a:cubicBezTo>
                    <a:pt x="564" y="208"/>
                    <a:pt x="630" y="143"/>
                    <a:pt x="696" y="77"/>
                  </a:cubicBezTo>
                  <a:cubicBezTo>
                    <a:pt x="703" y="70"/>
                    <a:pt x="707" y="64"/>
                    <a:pt x="706" y="53"/>
                  </a:cubicBezTo>
                  <a:cubicBezTo>
                    <a:pt x="704" y="23"/>
                    <a:pt x="726" y="0"/>
                    <a:pt x="755" y="0"/>
                  </a:cubicBezTo>
                  <a:cubicBezTo>
                    <a:pt x="782" y="0"/>
                    <a:pt x="805" y="22"/>
                    <a:pt x="805" y="49"/>
                  </a:cubicBezTo>
                  <a:cubicBezTo>
                    <a:pt x="804" y="78"/>
                    <a:pt x="780" y="99"/>
                    <a:pt x="750" y="98"/>
                  </a:cubicBezTo>
                  <a:close/>
                  <a:moveTo>
                    <a:pt x="755" y="30"/>
                  </a:moveTo>
                  <a:cubicBezTo>
                    <a:pt x="742" y="32"/>
                    <a:pt x="736" y="39"/>
                    <a:pt x="737" y="51"/>
                  </a:cubicBezTo>
                  <a:cubicBezTo>
                    <a:pt x="738" y="64"/>
                    <a:pt x="746" y="69"/>
                    <a:pt x="757" y="68"/>
                  </a:cubicBezTo>
                  <a:cubicBezTo>
                    <a:pt x="768" y="66"/>
                    <a:pt x="774" y="59"/>
                    <a:pt x="774" y="48"/>
                  </a:cubicBezTo>
                  <a:cubicBezTo>
                    <a:pt x="773" y="36"/>
                    <a:pt x="765" y="31"/>
                    <a:pt x="755" y="30"/>
                  </a:cubicBezTo>
                  <a:close/>
                  <a:moveTo>
                    <a:pt x="54" y="289"/>
                  </a:moveTo>
                  <a:cubicBezTo>
                    <a:pt x="43" y="291"/>
                    <a:pt x="35" y="296"/>
                    <a:pt x="35" y="308"/>
                  </a:cubicBezTo>
                  <a:cubicBezTo>
                    <a:pt x="34" y="319"/>
                    <a:pt x="41" y="327"/>
                    <a:pt x="53" y="327"/>
                  </a:cubicBezTo>
                  <a:cubicBezTo>
                    <a:pt x="65" y="328"/>
                    <a:pt x="73" y="320"/>
                    <a:pt x="73" y="308"/>
                  </a:cubicBezTo>
                  <a:cubicBezTo>
                    <a:pt x="73" y="298"/>
                    <a:pt x="65" y="291"/>
                    <a:pt x="54" y="2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537FC35C-E18C-44EA-DB9E-591CD1C550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0" y="1501"/>
              <a:ext cx="249" cy="206"/>
            </a:xfrm>
            <a:custGeom>
              <a:avLst/>
              <a:gdLst>
                <a:gd name="T0" fmla="*/ 400 w 603"/>
                <a:gd name="T1" fmla="*/ 468 h 501"/>
                <a:gd name="T2" fmla="*/ 295 w 603"/>
                <a:gd name="T3" fmla="*/ 465 h 501"/>
                <a:gd name="T4" fmla="*/ 220 w 603"/>
                <a:gd name="T5" fmla="*/ 395 h 501"/>
                <a:gd name="T6" fmla="*/ 47 w 603"/>
                <a:gd name="T7" fmla="*/ 222 h 501"/>
                <a:gd name="T8" fmla="*/ 36 w 603"/>
                <a:gd name="T9" fmla="*/ 195 h 501"/>
                <a:gd name="T10" fmla="*/ 36 w 603"/>
                <a:gd name="T11" fmla="*/ 135 h 501"/>
                <a:gd name="T12" fmla="*/ 19 w 603"/>
                <a:gd name="T13" fmla="*/ 83 h 501"/>
                <a:gd name="T14" fmla="*/ 26 w 603"/>
                <a:gd name="T15" fmla="*/ 16 h 501"/>
                <a:gd name="T16" fmla="*/ 93 w 603"/>
                <a:gd name="T17" fmla="*/ 20 h 501"/>
                <a:gd name="T18" fmla="*/ 92 w 603"/>
                <a:gd name="T19" fmla="*/ 88 h 501"/>
                <a:gd name="T20" fmla="*/ 79 w 603"/>
                <a:gd name="T21" fmla="*/ 119 h 501"/>
                <a:gd name="T22" fmla="*/ 131 w 603"/>
                <a:gd name="T23" fmla="*/ 245 h 501"/>
                <a:gd name="T24" fmla="*/ 300 w 603"/>
                <a:gd name="T25" fmla="*/ 412 h 501"/>
                <a:gd name="T26" fmla="*/ 329 w 603"/>
                <a:gd name="T27" fmla="*/ 425 h 501"/>
                <a:gd name="T28" fmla="*/ 487 w 603"/>
                <a:gd name="T29" fmla="*/ 425 h 501"/>
                <a:gd name="T30" fmla="*/ 511 w 603"/>
                <a:gd name="T31" fmla="*/ 415 h 501"/>
                <a:gd name="T32" fmla="*/ 582 w 603"/>
                <a:gd name="T33" fmla="*/ 410 h 501"/>
                <a:gd name="T34" fmla="*/ 583 w 603"/>
                <a:gd name="T35" fmla="*/ 482 h 501"/>
                <a:gd name="T36" fmla="*/ 512 w 603"/>
                <a:gd name="T37" fmla="*/ 478 h 501"/>
                <a:gd name="T38" fmla="*/ 488 w 603"/>
                <a:gd name="T39" fmla="*/ 469 h 501"/>
                <a:gd name="T40" fmla="*/ 400 w 603"/>
                <a:gd name="T41" fmla="*/ 469 h 501"/>
                <a:gd name="T42" fmla="*/ 400 w 603"/>
                <a:gd name="T43" fmla="*/ 468 h 501"/>
                <a:gd name="T44" fmla="*/ 58 w 603"/>
                <a:gd name="T45" fmla="*/ 74 h 501"/>
                <a:gd name="T46" fmla="*/ 76 w 603"/>
                <a:gd name="T47" fmla="*/ 54 h 501"/>
                <a:gd name="T48" fmla="*/ 56 w 603"/>
                <a:gd name="T49" fmla="*/ 35 h 501"/>
                <a:gd name="T50" fmla="*/ 39 w 603"/>
                <a:gd name="T51" fmla="*/ 55 h 501"/>
                <a:gd name="T52" fmla="*/ 58 w 603"/>
                <a:gd name="T53" fmla="*/ 74 h 501"/>
                <a:gd name="T54" fmla="*/ 548 w 603"/>
                <a:gd name="T55" fmla="*/ 427 h 501"/>
                <a:gd name="T56" fmla="*/ 529 w 603"/>
                <a:gd name="T57" fmla="*/ 446 h 501"/>
                <a:gd name="T58" fmla="*/ 550 w 603"/>
                <a:gd name="T59" fmla="*/ 465 h 501"/>
                <a:gd name="T60" fmla="*/ 567 w 603"/>
                <a:gd name="T61" fmla="*/ 446 h 501"/>
                <a:gd name="T62" fmla="*/ 548 w 603"/>
                <a:gd name="T63" fmla="*/ 427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03" h="501">
                  <a:moveTo>
                    <a:pt x="400" y="468"/>
                  </a:moveTo>
                  <a:cubicBezTo>
                    <a:pt x="365" y="468"/>
                    <a:pt x="325" y="477"/>
                    <a:pt x="295" y="465"/>
                  </a:cubicBezTo>
                  <a:cubicBezTo>
                    <a:pt x="265" y="453"/>
                    <a:pt x="245" y="419"/>
                    <a:pt x="220" y="395"/>
                  </a:cubicBezTo>
                  <a:cubicBezTo>
                    <a:pt x="163" y="337"/>
                    <a:pt x="105" y="280"/>
                    <a:pt x="47" y="222"/>
                  </a:cubicBezTo>
                  <a:cubicBezTo>
                    <a:pt x="39" y="214"/>
                    <a:pt x="35" y="206"/>
                    <a:pt x="36" y="195"/>
                  </a:cubicBezTo>
                  <a:cubicBezTo>
                    <a:pt x="37" y="175"/>
                    <a:pt x="36" y="155"/>
                    <a:pt x="36" y="135"/>
                  </a:cubicBezTo>
                  <a:cubicBezTo>
                    <a:pt x="36" y="116"/>
                    <a:pt x="37" y="99"/>
                    <a:pt x="19" y="83"/>
                  </a:cubicBezTo>
                  <a:cubicBezTo>
                    <a:pt x="0" y="66"/>
                    <a:pt x="6" y="33"/>
                    <a:pt x="26" y="16"/>
                  </a:cubicBezTo>
                  <a:cubicBezTo>
                    <a:pt x="46" y="0"/>
                    <a:pt x="76" y="2"/>
                    <a:pt x="93" y="20"/>
                  </a:cubicBezTo>
                  <a:cubicBezTo>
                    <a:pt x="111" y="39"/>
                    <a:pt x="112" y="71"/>
                    <a:pt x="92" y="88"/>
                  </a:cubicBezTo>
                  <a:cubicBezTo>
                    <a:pt x="81" y="97"/>
                    <a:pt x="81" y="107"/>
                    <a:pt x="79" y="119"/>
                  </a:cubicBezTo>
                  <a:cubicBezTo>
                    <a:pt x="71" y="172"/>
                    <a:pt x="91" y="210"/>
                    <a:pt x="131" y="245"/>
                  </a:cubicBezTo>
                  <a:cubicBezTo>
                    <a:pt x="190" y="298"/>
                    <a:pt x="244" y="356"/>
                    <a:pt x="300" y="412"/>
                  </a:cubicBezTo>
                  <a:cubicBezTo>
                    <a:pt x="308" y="421"/>
                    <a:pt x="317" y="425"/>
                    <a:pt x="329" y="425"/>
                  </a:cubicBezTo>
                  <a:cubicBezTo>
                    <a:pt x="382" y="425"/>
                    <a:pt x="434" y="425"/>
                    <a:pt x="487" y="425"/>
                  </a:cubicBezTo>
                  <a:cubicBezTo>
                    <a:pt x="497" y="425"/>
                    <a:pt x="504" y="424"/>
                    <a:pt x="511" y="415"/>
                  </a:cubicBezTo>
                  <a:cubicBezTo>
                    <a:pt x="530" y="393"/>
                    <a:pt x="561" y="391"/>
                    <a:pt x="582" y="410"/>
                  </a:cubicBezTo>
                  <a:cubicBezTo>
                    <a:pt x="602" y="429"/>
                    <a:pt x="603" y="462"/>
                    <a:pt x="583" y="482"/>
                  </a:cubicBezTo>
                  <a:cubicBezTo>
                    <a:pt x="563" y="501"/>
                    <a:pt x="531" y="500"/>
                    <a:pt x="512" y="478"/>
                  </a:cubicBezTo>
                  <a:cubicBezTo>
                    <a:pt x="505" y="470"/>
                    <a:pt x="497" y="468"/>
                    <a:pt x="488" y="469"/>
                  </a:cubicBezTo>
                  <a:cubicBezTo>
                    <a:pt x="458" y="469"/>
                    <a:pt x="429" y="469"/>
                    <a:pt x="400" y="469"/>
                  </a:cubicBezTo>
                  <a:cubicBezTo>
                    <a:pt x="400" y="468"/>
                    <a:pt x="400" y="468"/>
                    <a:pt x="400" y="468"/>
                  </a:cubicBezTo>
                  <a:close/>
                  <a:moveTo>
                    <a:pt x="58" y="74"/>
                  </a:moveTo>
                  <a:cubicBezTo>
                    <a:pt x="68" y="71"/>
                    <a:pt x="77" y="66"/>
                    <a:pt x="76" y="54"/>
                  </a:cubicBezTo>
                  <a:cubicBezTo>
                    <a:pt x="76" y="41"/>
                    <a:pt x="68" y="34"/>
                    <a:pt x="56" y="35"/>
                  </a:cubicBezTo>
                  <a:cubicBezTo>
                    <a:pt x="45" y="36"/>
                    <a:pt x="38" y="44"/>
                    <a:pt x="39" y="55"/>
                  </a:cubicBezTo>
                  <a:cubicBezTo>
                    <a:pt x="39" y="66"/>
                    <a:pt x="47" y="72"/>
                    <a:pt x="58" y="74"/>
                  </a:cubicBezTo>
                  <a:close/>
                  <a:moveTo>
                    <a:pt x="548" y="427"/>
                  </a:moveTo>
                  <a:cubicBezTo>
                    <a:pt x="537" y="429"/>
                    <a:pt x="529" y="436"/>
                    <a:pt x="529" y="446"/>
                  </a:cubicBezTo>
                  <a:cubicBezTo>
                    <a:pt x="529" y="458"/>
                    <a:pt x="537" y="466"/>
                    <a:pt x="550" y="465"/>
                  </a:cubicBezTo>
                  <a:cubicBezTo>
                    <a:pt x="561" y="465"/>
                    <a:pt x="568" y="457"/>
                    <a:pt x="567" y="446"/>
                  </a:cubicBezTo>
                  <a:cubicBezTo>
                    <a:pt x="567" y="434"/>
                    <a:pt x="559" y="428"/>
                    <a:pt x="548" y="4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76FDAE3-0927-81E8-3AA8-7F3C019C4E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3" y="1456"/>
              <a:ext cx="176" cy="170"/>
            </a:xfrm>
            <a:custGeom>
              <a:avLst/>
              <a:gdLst>
                <a:gd name="T0" fmla="*/ 187 w 427"/>
                <a:gd name="T1" fmla="*/ 99 h 414"/>
                <a:gd name="T2" fmla="*/ 166 w 427"/>
                <a:gd name="T3" fmla="*/ 106 h 414"/>
                <a:gd name="T4" fmla="*/ 70 w 427"/>
                <a:gd name="T5" fmla="*/ 202 h 414"/>
                <a:gd name="T6" fmla="*/ 71 w 427"/>
                <a:gd name="T7" fmla="*/ 222 h 414"/>
                <a:gd name="T8" fmla="*/ 177 w 427"/>
                <a:gd name="T9" fmla="*/ 328 h 414"/>
                <a:gd name="T10" fmla="*/ 201 w 427"/>
                <a:gd name="T11" fmla="*/ 338 h 414"/>
                <a:gd name="T12" fmla="*/ 313 w 427"/>
                <a:gd name="T13" fmla="*/ 338 h 414"/>
                <a:gd name="T14" fmla="*/ 337 w 427"/>
                <a:gd name="T15" fmla="*/ 327 h 414"/>
                <a:gd name="T16" fmla="*/ 408 w 427"/>
                <a:gd name="T17" fmla="*/ 324 h 414"/>
                <a:gd name="T18" fmla="*/ 408 w 427"/>
                <a:gd name="T19" fmla="*/ 394 h 414"/>
                <a:gd name="T20" fmla="*/ 337 w 427"/>
                <a:gd name="T21" fmla="*/ 391 h 414"/>
                <a:gd name="T22" fmla="*/ 311 w 427"/>
                <a:gd name="T23" fmla="*/ 381 h 414"/>
                <a:gd name="T24" fmla="*/ 183 w 427"/>
                <a:gd name="T25" fmla="*/ 381 h 414"/>
                <a:gd name="T26" fmla="*/ 157 w 427"/>
                <a:gd name="T27" fmla="*/ 370 h 414"/>
                <a:gd name="T28" fmla="*/ 10 w 427"/>
                <a:gd name="T29" fmla="*/ 223 h 414"/>
                <a:gd name="T30" fmla="*/ 10 w 427"/>
                <a:gd name="T31" fmla="*/ 200 h 414"/>
                <a:gd name="T32" fmla="*/ 135 w 427"/>
                <a:gd name="T33" fmla="*/ 76 h 414"/>
                <a:gd name="T34" fmla="*/ 143 w 427"/>
                <a:gd name="T35" fmla="*/ 56 h 414"/>
                <a:gd name="T36" fmla="*/ 190 w 427"/>
                <a:gd name="T37" fmla="*/ 1 h 414"/>
                <a:gd name="T38" fmla="*/ 241 w 427"/>
                <a:gd name="T39" fmla="*/ 50 h 414"/>
                <a:gd name="T40" fmla="*/ 187 w 427"/>
                <a:gd name="T41" fmla="*/ 99 h 414"/>
                <a:gd name="T42" fmla="*/ 190 w 427"/>
                <a:gd name="T43" fmla="*/ 31 h 414"/>
                <a:gd name="T44" fmla="*/ 173 w 427"/>
                <a:gd name="T45" fmla="*/ 50 h 414"/>
                <a:gd name="T46" fmla="*/ 193 w 427"/>
                <a:gd name="T47" fmla="*/ 69 h 414"/>
                <a:gd name="T48" fmla="*/ 210 w 427"/>
                <a:gd name="T49" fmla="*/ 49 h 414"/>
                <a:gd name="T50" fmla="*/ 190 w 427"/>
                <a:gd name="T51" fmla="*/ 31 h 414"/>
                <a:gd name="T52" fmla="*/ 373 w 427"/>
                <a:gd name="T53" fmla="*/ 378 h 414"/>
                <a:gd name="T54" fmla="*/ 392 w 427"/>
                <a:gd name="T55" fmla="*/ 360 h 414"/>
                <a:gd name="T56" fmla="*/ 375 w 427"/>
                <a:gd name="T57" fmla="*/ 340 h 414"/>
                <a:gd name="T58" fmla="*/ 354 w 427"/>
                <a:gd name="T59" fmla="*/ 359 h 414"/>
                <a:gd name="T60" fmla="*/ 373 w 427"/>
                <a:gd name="T61" fmla="*/ 37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7" h="414">
                  <a:moveTo>
                    <a:pt x="187" y="99"/>
                  </a:moveTo>
                  <a:cubicBezTo>
                    <a:pt x="179" y="97"/>
                    <a:pt x="173" y="100"/>
                    <a:pt x="166" y="106"/>
                  </a:cubicBezTo>
                  <a:cubicBezTo>
                    <a:pt x="135" y="138"/>
                    <a:pt x="103" y="171"/>
                    <a:pt x="70" y="202"/>
                  </a:cubicBezTo>
                  <a:cubicBezTo>
                    <a:pt x="62" y="210"/>
                    <a:pt x="63" y="214"/>
                    <a:pt x="71" y="222"/>
                  </a:cubicBezTo>
                  <a:cubicBezTo>
                    <a:pt x="106" y="257"/>
                    <a:pt x="142" y="292"/>
                    <a:pt x="177" y="328"/>
                  </a:cubicBezTo>
                  <a:cubicBezTo>
                    <a:pt x="184" y="335"/>
                    <a:pt x="191" y="338"/>
                    <a:pt x="201" y="338"/>
                  </a:cubicBezTo>
                  <a:cubicBezTo>
                    <a:pt x="239" y="337"/>
                    <a:pt x="276" y="337"/>
                    <a:pt x="313" y="338"/>
                  </a:cubicBezTo>
                  <a:cubicBezTo>
                    <a:pt x="324" y="338"/>
                    <a:pt x="330" y="335"/>
                    <a:pt x="337" y="327"/>
                  </a:cubicBezTo>
                  <a:cubicBezTo>
                    <a:pt x="356" y="305"/>
                    <a:pt x="388" y="304"/>
                    <a:pt x="408" y="324"/>
                  </a:cubicBezTo>
                  <a:cubicBezTo>
                    <a:pt x="427" y="343"/>
                    <a:pt x="427" y="375"/>
                    <a:pt x="408" y="394"/>
                  </a:cubicBezTo>
                  <a:cubicBezTo>
                    <a:pt x="388" y="414"/>
                    <a:pt x="356" y="413"/>
                    <a:pt x="337" y="391"/>
                  </a:cubicBezTo>
                  <a:cubicBezTo>
                    <a:pt x="329" y="382"/>
                    <a:pt x="322" y="381"/>
                    <a:pt x="311" y="381"/>
                  </a:cubicBezTo>
                  <a:cubicBezTo>
                    <a:pt x="269" y="381"/>
                    <a:pt x="226" y="381"/>
                    <a:pt x="183" y="381"/>
                  </a:cubicBezTo>
                  <a:cubicBezTo>
                    <a:pt x="172" y="381"/>
                    <a:pt x="165" y="378"/>
                    <a:pt x="157" y="370"/>
                  </a:cubicBezTo>
                  <a:cubicBezTo>
                    <a:pt x="109" y="321"/>
                    <a:pt x="60" y="272"/>
                    <a:pt x="10" y="223"/>
                  </a:cubicBezTo>
                  <a:cubicBezTo>
                    <a:pt x="1" y="214"/>
                    <a:pt x="0" y="210"/>
                    <a:pt x="10" y="200"/>
                  </a:cubicBezTo>
                  <a:cubicBezTo>
                    <a:pt x="52" y="159"/>
                    <a:pt x="93" y="117"/>
                    <a:pt x="135" y="76"/>
                  </a:cubicBezTo>
                  <a:cubicBezTo>
                    <a:pt x="140" y="70"/>
                    <a:pt x="144" y="66"/>
                    <a:pt x="143" y="56"/>
                  </a:cubicBezTo>
                  <a:cubicBezTo>
                    <a:pt x="139" y="26"/>
                    <a:pt x="161" y="2"/>
                    <a:pt x="190" y="1"/>
                  </a:cubicBezTo>
                  <a:cubicBezTo>
                    <a:pt x="218" y="0"/>
                    <a:pt x="240" y="22"/>
                    <a:pt x="241" y="50"/>
                  </a:cubicBezTo>
                  <a:cubicBezTo>
                    <a:pt x="241" y="78"/>
                    <a:pt x="218" y="100"/>
                    <a:pt x="187" y="99"/>
                  </a:cubicBezTo>
                  <a:close/>
                  <a:moveTo>
                    <a:pt x="190" y="31"/>
                  </a:moveTo>
                  <a:cubicBezTo>
                    <a:pt x="180" y="33"/>
                    <a:pt x="173" y="38"/>
                    <a:pt x="173" y="50"/>
                  </a:cubicBezTo>
                  <a:cubicBezTo>
                    <a:pt x="173" y="64"/>
                    <a:pt x="180" y="70"/>
                    <a:pt x="193" y="69"/>
                  </a:cubicBezTo>
                  <a:cubicBezTo>
                    <a:pt x="204" y="68"/>
                    <a:pt x="211" y="61"/>
                    <a:pt x="210" y="49"/>
                  </a:cubicBezTo>
                  <a:cubicBezTo>
                    <a:pt x="209" y="38"/>
                    <a:pt x="202" y="32"/>
                    <a:pt x="190" y="31"/>
                  </a:cubicBezTo>
                  <a:close/>
                  <a:moveTo>
                    <a:pt x="373" y="378"/>
                  </a:moveTo>
                  <a:cubicBezTo>
                    <a:pt x="384" y="377"/>
                    <a:pt x="392" y="372"/>
                    <a:pt x="392" y="360"/>
                  </a:cubicBezTo>
                  <a:cubicBezTo>
                    <a:pt x="393" y="348"/>
                    <a:pt x="386" y="341"/>
                    <a:pt x="375" y="340"/>
                  </a:cubicBezTo>
                  <a:cubicBezTo>
                    <a:pt x="362" y="339"/>
                    <a:pt x="354" y="348"/>
                    <a:pt x="354" y="359"/>
                  </a:cubicBezTo>
                  <a:cubicBezTo>
                    <a:pt x="353" y="370"/>
                    <a:pt x="361" y="377"/>
                    <a:pt x="373" y="3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8B92A0F-8372-E4A3-E403-B5BE938763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2" y="1557"/>
              <a:ext cx="154" cy="235"/>
            </a:xfrm>
            <a:custGeom>
              <a:avLst/>
              <a:gdLst>
                <a:gd name="T0" fmla="*/ 190 w 374"/>
                <a:gd name="T1" fmla="*/ 253 h 571"/>
                <a:gd name="T2" fmla="*/ 193 w 374"/>
                <a:gd name="T3" fmla="*/ 156 h 571"/>
                <a:gd name="T4" fmla="*/ 259 w 374"/>
                <a:gd name="T5" fmla="*/ 85 h 571"/>
                <a:gd name="T6" fmla="*/ 275 w 374"/>
                <a:gd name="T7" fmla="*/ 48 h 571"/>
                <a:gd name="T8" fmla="*/ 327 w 374"/>
                <a:gd name="T9" fmla="*/ 2 h 571"/>
                <a:gd name="T10" fmla="*/ 373 w 374"/>
                <a:gd name="T11" fmla="*/ 52 h 571"/>
                <a:gd name="T12" fmla="*/ 322 w 374"/>
                <a:gd name="T13" fmla="*/ 99 h 571"/>
                <a:gd name="T14" fmla="*/ 296 w 374"/>
                <a:gd name="T15" fmla="*/ 109 h 571"/>
                <a:gd name="T16" fmla="*/ 237 w 374"/>
                <a:gd name="T17" fmla="*/ 173 h 571"/>
                <a:gd name="T18" fmla="*/ 234 w 374"/>
                <a:gd name="T19" fmla="*/ 260 h 571"/>
                <a:gd name="T20" fmla="*/ 234 w 374"/>
                <a:gd name="T21" fmla="*/ 353 h 571"/>
                <a:gd name="T22" fmla="*/ 223 w 374"/>
                <a:gd name="T23" fmla="*/ 379 h 571"/>
                <a:gd name="T24" fmla="*/ 109 w 374"/>
                <a:gd name="T25" fmla="*/ 492 h 571"/>
                <a:gd name="T26" fmla="*/ 98 w 374"/>
                <a:gd name="T27" fmla="*/ 520 h 571"/>
                <a:gd name="T28" fmla="*/ 49 w 374"/>
                <a:gd name="T29" fmla="*/ 570 h 571"/>
                <a:gd name="T30" fmla="*/ 1 w 374"/>
                <a:gd name="T31" fmla="*/ 520 h 571"/>
                <a:gd name="T32" fmla="*/ 52 w 374"/>
                <a:gd name="T33" fmla="*/ 473 h 571"/>
                <a:gd name="T34" fmla="*/ 78 w 374"/>
                <a:gd name="T35" fmla="*/ 463 h 571"/>
                <a:gd name="T36" fmla="*/ 178 w 374"/>
                <a:gd name="T37" fmla="*/ 362 h 571"/>
                <a:gd name="T38" fmla="*/ 190 w 374"/>
                <a:gd name="T39" fmla="*/ 335 h 571"/>
                <a:gd name="T40" fmla="*/ 190 w 374"/>
                <a:gd name="T41" fmla="*/ 253 h 571"/>
                <a:gd name="T42" fmla="*/ 190 w 374"/>
                <a:gd name="T43" fmla="*/ 253 h 571"/>
                <a:gd name="T44" fmla="*/ 50 w 374"/>
                <a:gd name="T45" fmla="*/ 540 h 571"/>
                <a:gd name="T46" fmla="*/ 69 w 374"/>
                <a:gd name="T47" fmla="*/ 521 h 571"/>
                <a:gd name="T48" fmla="*/ 49 w 374"/>
                <a:gd name="T49" fmla="*/ 502 h 571"/>
                <a:gd name="T50" fmla="*/ 31 w 374"/>
                <a:gd name="T51" fmla="*/ 522 h 571"/>
                <a:gd name="T52" fmla="*/ 50 w 374"/>
                <a:gd name="T53" fmla="*/ 540 h 571"/>
                <a:gd name="T54" fmla="*/ 324 w 374"/>
                <a:gd name="T55" fmla="*/ 31 h 571"/>
                <a:gd name="T56" fmla="*/ 305 w 374"/>
                <a:gd name="T57" fmla="*/ 51 h 571"/>
                <a:gd name="T58" fmla="*/ 323 w 374"/>
                <a:gd name="T59" fmla="*/ 70 h 571"/>
                <a:gd name="T60" fmla="*/ 342 w 374"/>
                <a:gd name="T61" fmla="*/ 51 h 571"/>
                <a:gd name="T62" fmla="*/ 324 w 374"/>
                <a:gd name="T63" fmla="*/ 3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4" h="571">
                  <a:moveTo>
                    <a:pt x="190" y="253"/>
                  </a:moveTo>
                  <a:cubicBezTo>
                    <a:pt x="190" y="220"/>
                    <a:pt x="181" y="184"/>
                    <a:pt x="193" y="156"/>
                  </a:cubicBezTo>
                  <a:cubicBezTo>
                    <a:pt x="204" y="128"/>
                    <a:pt x="236" y="108"/>
                    <a:pt x="259" y="85"/>
                  </a:cubicBezTo>
                  <a:cubicBezTo>
                    <a:pt x="269" y="75"/>
                    <a:pt x="277" y="66"/>
                    <a:pt x="275" y="48"/>
                  </a:cubicBezTo>
                  <a:cubicBezTo>
                    <a:pt x="273" y="21"/>
                    <a:pt x="299" y="0"/>
                    <a:pt x="327" y="2"/>
                  </a:cubicBezTo>
                  <a:cubicBezTo>
                    <a:pt x="353" y="3"/>
                    <a:pt x="374" y="26"/>
                    <a:pt x="373" y="52"/>
                  </a:cubicBezTo>
                  <a:cubicBezTo>
                    <a:pt x="372" y="80"/>
                    <a:pt x="350" y="102"/>
                    <a:pt x="322" y="99"/>
                  </a:cubicBezTo>
                  <a:cubicBezTo>
                    <a:pt x="310" y="98"/>
                    <a:pt x="303" y="102"/>
                    <a:pt x="296" y="109"/>
                  </a:cubicBezTo>
                  <a:cubicBezTo>
                    <a:pt x="276" y="130"/>
                    <a:pt x="247" y="148"/>
                    <a:pt x="237" y="173"/>
                  </a:cubicBezTo>
                  <a:cubicBezTo>
                    <a:pt x="226" y="198"/>
                    <a:pt x="234" y="230"/>
                    <a:pt x="234" y="260"/>
                  </a:cubicBezTo>
                  <a:cubicBezTo>
                    <a:pt x="233" y="291"/>
                    <a:pt x="233" y="322"/>
                    <a:pt x="234" y="353"/>
                  </a:cubicBezTo>
                  <a:cubicBezTo>
                    <a:pt x="234" y="364"/>
                    <a:pt x="230" y="372"/>
                    <a:pt x="223" y="379"/>
                  </a:cubicBezTo>
                  <a:cubicBezTo>
                    <a:pt x="185" y="417"/>
                    <a:pt x="147" y="455"/>
                    <a:pt x="109" y="492"/>
                  </a:cubicBezTo>
                  <a:cubicBezTo>
                    <a:pt x="101" y="500"/>
                    <a:pt x="97" y="508"/>
                    <a:pt x="98" y="520"/>
                  </a:cubicBezTo>
                  <a:cubicBezTo>
                    <a:pt x="100" y="549"/>
                    <a:pt x="77" y="571"/>
                    <a:pt x="49" y="570"/>
                  </a:cubicBezTo>
                  <a:cubicBezTo>
                    <a:pt x="21" y="570"/>
                    <a:pt x="0" y="548"/>
                    <a:pt x="1" y="520"/>
                  </a:cubicBezTo>
                  <a:cubicBezTo>
                    <a:pt x="2" y="492"/>
                    <a:pt x="24" y="470"/>
                    <a:pt x="52" y="473"/>
                  </a:cubicBezTo>
                  <a:cubicBezTo>
                    <a:pt x="64" y="474"/>
                    <a:pt x="70" y="470"/>
                    <a:pt x="78" y="463"/>
                  </a:cubicBezTo>
                  <a:cubicBezTo>
                    <a:pt x="111" y="429"/>
                    <a:pt x="144" y="395"/>
                    <a:pt x="178" y="362"/>
                  </a:cubicBezTo>
                  <a:cubicBezTo>
                    <a:pt x="186" y="354"/>
                    <a:pt x="190" y="346"/>
                    <a:pt x="190" y="335"/>
                  </a:cubicBezTo>
                  <a:cubicBezTo>
                    <a:pt x="189" y="307"/>
                    <a:pt x="190" y="280"/>
                    <a:pt x="190" y="253"/>
                  </a:cubicBezTo>
                  <a:cubicBezTo>
                    <a:pt x="190" y="253"/>
                    <a:pt x="190" y="253"/>
                    <a:pt x="190" y="253"/>
                  </a:cubicBezTo>
                  <a:close/>
                  <a:moveTo>
                    <a:pt x="50" y="540"/>
                  </a:moveTo>
                  <a:cubicBezTo>
                    <a:pt x="61" y="539"/>
                    <a:pt x="69" y="533"/>
                    <a:pt x="69" y="521"/>
                  </a:cubicBezTo>
                  <a:cubicBezTo>
                    <a:pt x="69" y="509"/>
                    <a:pt x="62" y="501"/>
                    <a:pt x="49" y="502"/>
                  </a:cubicBezTo>
                  <a:cubicBezTo>
                    <a:pt x="37" y="503"/>
                    <a:pt x="31" y="511"/>
                    <a:pt x="31" y="522"/>
                  </a:cubicBezTo>
                  <a:cubicBezTo>
                    <a:pt x="31" y="533"/>
                    <a:pt x="39" y="539"/>
                    <a:pt x="50" y="540"/>
                  </a:cubicBezTo>
                  <a:close/>
                  <a:moveTo>
                    <a:pt x="324" y="31"/>
                  </a:moveTo>
                  <a:cubicBezTo>
                    <a:pt x="313" y="33"/>
                    <a:pt x="305" y="39"/>
                    <a:pt x="305" y="51"/>
                  </a:cubicBezTo>
                  <a:cubicBezTo>
                    <a:pt x="305" y="63"/>
                    <a:pt x="312" y="70"/>
                    <a:pt x="323" y="70"/>
                  </a:cubicBezTo>
                  <a:cubicBezTo>
                    <a:pt x="335" y="70"/>
                    <a:pt x="342" y="63"/>
                    <a:pt x="342" y="51"/>
                  </a:cubicBezTo>
                  <a:cubicBezTo>
                    <a:pt x="343" y="39"/>
                    <a:pt x="335" y="33"/>
                    <a:pt x="324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B64CCC1-1744-70C4-1939-697CF16380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4" y="1723"/>
              <a:ext cx="109" cy="191"/>
            </a:xfrm>
            <a:custGeom>
              <a:avLst/>
              <a:gdLst>
                <a:gd name="T0" fmla="*/ 189 w 265"/>
                <a:gd name="T1" fmla="*/ 170 h 462"/>
                <a:gd name="T2" fmla="*/ 189 w 265"/>
                <a:gd name="T3" fmla="*/ 134 h 462"/>
                <a:gd name="T4" fmla="*/ 173 w 265"/>
                <a:gd name="T5" fmla="*/ 82 h 462"/>
                <a:gd name="T6" fmla="*/ 181 w 265"/>
                <a:gd name="T7" fmla="*/ 15 h 462"/>
                <a:gd name="T8" fmla="*/ 248 w 265"/>
                <a:gd name="T9" fmla="*/ 21 h 462"/>
                <a:gd name="T10" fmla="*/ 245 w 265"/>
                <a:gd name="T11" fmla="*/ 89 h 462"/>
                <a:gd name="T12" fmla="*/ 233 w 265"/>
                <a:gd name="T13" fmla="*/ 120 h 462"/>
                <a:gd name="T14" fmla="*/ 233 w 265"/>
                <a:gd name="T15" fmla="*/ 242 h 462"/>
                <a:gd name="T16" fmla="*/ 220 w 265"/>
                <a:gd name="T17" fmla="*/ 273 h 462"/>
                <a:gd name="T18" fmla="*/ 108 w 265"/>
                <a:gd name="T19" fmla="*/ 384 h 462"/>
                <a:gd name="T20" fmla="*/ 98 w 265"/>
                <a:gd name="T21" fmla="*/ 408 h 462"/>
                <a:gd name="T22" fmla="*/ 51 w 265"/>
                <a:gd name="T23" fmla="*/ 461 h 462"/>
                <a:gd name="T24" fmla="*/ 0 w 265"/>
                <a:gd name="T25" fmla="*/ 411 h 462"/>
                <a:gd name="T26" fmla="*/ 53 w 265"/>
                <a:gd name="T27" fmla="*/ 363 h 462"/>
                <a:gd name="T28" fmla="*/ 78 w 265"/>
                <a:gd name="T29" fmla="*/ 352 h 462"/>
                <a:gd name="T30" fmla="*/ 175 w 265"/>
                <a:gd name="T31" fmla="*/ 257 h 462"/>
                <a:gd name="T32" fmla="*/ 189 w 265"/>
                <a:gd name="T33" fmla="*/ 220 h 462"/>
                <a:gd name="T34" fmla="*/ 189 w 265"/>
                <a:gd name="T35" fmla="*/ 170 h 462"/>
                <a:gd name="T36" fmla="*/ 231 w 265"/>
                <a:gd name="T37" fmla="*/ 53 h 462"/>
                <a:gd name="T38" fmla="*/ 211 w 265"/>
                <a:gd name="T39" fmla="*/ 35 h 462"/>
                <a:gd name="T40" fmla="*/ 192 w 265"/>
                <a:gd name="T41" fmla="*/ 54 h 462"/>
                <a:gd name="T42" fmla="*/ 212 w 265"/>
                <a:gd name="T43" fmla="*/ 73 h 462"/>
                <a:gd name="T44" fmla="*/ 231 w 265"/>
                <a:gd name="T45" fmla="*/ 53 h 462"/>
                <a:gd name="T46" fmla="*/ 50 w 265"/>
                <a:gd name="T47" fmla="*/ 393 h 462"/>
                <a:gd name="T48" fmla="*/ 31 w 265"/>
                <a:gd name="T49" fmla="*/ 412 h 462"/>
                <a:gd name="T50" fmla="*/ 50 w 265"/>
                <a:gd name="T51" fmla="*/ 430 h 462"/>
                <a:gd name="T52" fmla="*/ 68 w 265"/>
                <a:gd name="T53" fmla="*/ 412 h 462"/>
                <a:gd name="T54" fmla="*/ 50 w 265"/>
                <a:gd name="T55" fmla="*/ 39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462">
                  <a:moveTo>
                    <a:pt x="189" y="170"/>
                  </a:moveTo>
                  <a:cubicBezTo>
                    <a:pt x="189" y="158"/>
                    <a:pt x="189" y="146"/>
                    <a:pt x="189" y="134"/>
                  </a:cubicBezTo>
                  <a:cubicBezTo>
                    <a:pt x="189" y="115"/>
                    <a:pt x="190" y="98"/>
                    <a:pt x="173" y="82"/>
                  </a:cubicBezTo>
                  <a:cubicBezTo>
                    <a:pt x="153" y="66"/>
                    <a:pt x="160" y="31"/>
                    <a:pt x="181" y="15"/>
                  </a:cubicBezTo>
                  <a:cubicBezTo>
                    <a:pt x="201" y="0"/>
                    <a:pt x="231" y="2"/>
                    <a:pt x="248" y="21"/>
                  </a:cubicBezTo>
                  <a:cubicBezTo>
                    <a:pt x="265" y="40"/>
                    <a:pt x="265" y="72"/>
                    <a:pt x="245" y="89"/>
                  </a:cubicBezTo>
                  <a:cubicBezTo>
                    <a:pt x="234" y="98"/>
                    <a:pt x="232" y="107"/>
                    <a:pt x="233" y="120"/>
                  </a:cubicBezTo>
                  <a:cubicBezTo>
                    <a:pt x="233" y="160"/>
                    <a:pt x="232" y="201"/>
                    <a:pt x="233" y="242"/>
                  </a:cubicBezTo>
                  <a:cubicBezTo>
                    <a:pt x="233" y="255"/>
                    <a:pt x="229" y="264"/>
                    <a:pt x="220" y="273"/>
                  </a:cubicBezTo>
                  <a:cubicBezTo>
                    <a:pt x="182" y="310"/>
                    <a:pt x="145" y="347"/>
                    <a:pt x="108" y="384"/>
                  </a:cubicBezTo>
                  <a:cubicBezTo>
                    <a:pt x="101" y="391"/>
                    <a:pt x="97" y="397"/>
                    <a:pt x="98" y="408"/>
                  </a:cubicBezTo>
                  <a:cubicBezTo>
                    <a:pt x="102" y="436"/>
                    <a:pt x="79" y="460"/>
                    <a:pt x="51" y="461"/>
                  </a:cubicBezTo>
                  <a:cubicBezTo>
                    <a:pt x="24" y="462"/>
                    <a:pt x="0" y="438"/>
                    <a:pt x="0" y="411"/>
                  </a:cubicBezTo>
                  <a:cubicBezTo>
                    <a:pt x="1" y="383"/>
                    <a:pt x="25" y="360"/>
                    <a:pt x="53" y="363"/>
                  </a:cubicBezTo>
                  <a:cubicBezTo>
                    <a:pt x="65" y="364"/>
                    <a:pt x="71" y="360"/>
                    <a:pt x="78" y="352"/>
                  </a:cubicBezTo>
                  <a:cubicBezTo>
                    <a:pt x="110" y="320"/>
                    <a:pt x="142" y="288"/>
                    <a:pt x="175" y="257"/>
                  </a:cubicBezTo>
                  <a:cubicBezTo>
                    <a:pt x="186" y="246"/>
                    <a:pt x="190" y="235"/>
                    <a:pt x="189" y="220"/>
                  </a:cubicBezTo>
                  <a:cubicBezTo>
                    <a:pt x="188" y="203"/>
                    <a:pt x="189" y="187"/>
                    <a:pt x="189" y="170"/>
                  </a:cubicBezTo>
                  <a:close/>
                  <a:moveTo>
                    <a:pt x="231" y="53"/>
                  </a:moveTo>
                  <a:cubicBezTo>
                    <a:pt x="229" y="42"/>
                    <a:pt x="223" y="35"/>
                    <a:pt x="211" y="35"/>
                  </a:cubicBezTo>
                  <a:cubicBezTo>
                    <a:pt x="200" y="35"/>
                    <a:pt x="192" y="42"/>
                    <a:pt x="192" y="54"/>
                  </a:cubicBezTo>
                  <a:cubicBezTo>
                    <a:pt x="192" y="66"/>
                    <a:pt x="201" y="74"/>
                    <a:pt x="212" y="73"/>
                  </a:cubicBezTo>
                  <a:cubicBezTo>
                    <a:pt x="223" y="73"/>
                    <a:pt x="229" y="65"/>
                    <a:pt x="231" y="53"/>
                  </a:cubicBezTo>
                  <a:close/>
                  <a:moveTo>
                    <a:pt x="50" y="393"/>
                  </a:moveTo>
                  <a:cubicBezTo>
                    <a:pt x="38" y="394"/>
                    <a:pt x="31" y="400"/>
                    <a:pt x="31" y="412"/>
                  </a:cubicBezTo>
                  <a:cubicBezTo>
                    <a:pt x="31" y="423"/>
                    <a:pt x="38" y="430"/>
                    <a:pt x="50" y="430"/>
                  </a:cubicBezTo>
                  <a:cubicBezTo>
                    <a:pt x="62" y="430"/>
                    <a:pt x="68" y="423"/>
                    <a:pt x="68" y="412"/>
                  </a:cubicBezTo>
                  <a:cubicBezTo>
                    <a:pt x="69" y="399"/>
                    <a:pt x="62" y="393"/>
                    <a:pt x="50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E982978-A44D-CE19-450A-ED9BD4A78C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6" y="1658"/>
              <a:ext cx="59" cy="136"/>
            </a:xfrm>
            <a:custGeom>
              <a:avLst/>
              <a:gdLst>
                <a:gd name="T0" fmla="*/ 95 w 144"/>
                <a:gd name="T1" fmla="*/ 161 h 328"/>
                <a:gd name="T2" fmla="*/ 85 w 144"/>
                <a:gd name="T3" fmla="*/ 111 h 328"/>
                <a:gd name="T4" fmla="*/ 54 w 144"/>
                <a:gd name="T5" fmla="*/ 99 h 328"/>
                <a:gd name="T6" fmla="*/ 5 w 144"/>
                <a:gd name="T7" fmla="*/ 50 h 328"/>
                <a:gd name="T8" fmla="*/ 53 w 144"/>
                <a:gd name="T9" fmla="*/ 1 h 328"/>
                <a:gd name="T10" fmla="*/ 103 w 144"/>
                <a:gd name="T11" fmla="*/ 49 h 328"/>
                <a:gd name="T12" fmla="*/ 120 w 144"/>
                <a:gd name="T13" fmla="*/ 84 h 328"/>
                <a:gd name="T14" fmla="*/ 140 w 144"/>
                <a:gd name="T15" fmla="*/ 133 h 328"/>
                <a:gd name="T16" fmla="*/ 140 w 144"/>
                <a:gd name="T17" fmla="*/ 177 h 328"/>
                <a:gd name="T18" fmla="*/ 110 w 144"/>
                <a:gd name="T19" fmla="*/ 251 h 328"/>
                <a:gd name="T20" fmla="*/ 103 w 144"/>
                <a:gd name="T21" fmla="*/ 276 h 328"/>
                <a:gd name="T22" fmla="*/ 65 w 144"/>
                <a:gd name="T23" fmla="*/ 323 h 328"/>
                <a:gd name="T24" fmla="*/ 9 w 144"/>
                <a:gd name="T25" fmla="*/ 295 h 328"/>
                <a:gd name="T26" fmla="*/ 25 w 144"/>
                <a:gd name="T27" fmla="*/ 236 h 328"/>
                <a:gd name="T28" fmla="*/ 51 w 144"/>
                <a:gd name="T29" fmla="*/ 226 h 328"/>
                <a:gd name="T30" fmla="*/ 95 w 144"/>
                <a:gd name="T31" fmla="*/ 178 h 328"/>
                <a:gd name="T32" fmla="*/ 95 w 144"/>
                <a:gd name="T33" fmla="*/ 161 h 328"/>
                <a:gd name="T34" fmla="*/ 61 w 144"/>
                <a:gd name="T35" fmla="*/ 69 h 328"/>
                <a:gd name="T36" fmla="*/ 73 w 144"/>
                <a:gd name="T37" fmla="*/ 50 h 328"/>
                <a:gd name="T38" fmla="*/ 55 w 144"/>
                <a:gd name="T39" fmla="*/ 32 h 328"/>
                <a:gd name="T40" fmla="*/ 35 w 144"/>
                <a:gd name="T41" fmla="*/ 50 h 328"/>
                <a:gd name="T42" fmla="*/ 61 w 144"/>
                <a:gd name="T43" fmla="*/ 69 h 328"/>
                <a:gd name="T44" fmla="*/ 73 w 144"/>
                <a:gd name="T45" fmla="*/ 274 h 328"/>
                <a:gd name="T46" fmla="*/ 54 w 144"/>
                <a:gd name="T47" fmla="*/ 256 h 328"/>
                <a:gd name="T48" fmla="*/ 35 w 144"/>
                <a:gd name="T49" fmla="*/ 275 h 328"/>
                <a:gd name="T50" fmla="*/ 56 w 144"/>
                <a:gd name="T51" fmla="*/ 294 h 328"/>
                <a:gd name="T52" fmla="*/ 73 w 144"/>
                <a:gd name="T53" fmla="*/ 274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4" h="328">
                  <a:moveTo>
                    <a:pt x="95" y="161"/>
                  </a:moveTo>
                  <a:cubicBezTo>
                    <a:pt x="92" y="146"/>
                    <a:pt x="103" y="127"/>
                    <a:pt x="85" y="111"/>
                  </a:cubicBezTo>
                  <a:cubicBezTo>
                    <a:pt x="76" y="104"/>
                    <a:pt x="69" y="98"/>
                    <a:pt x="54" y="99"/>
                  </a:cubicBezTo>
                  <a:cubicBezTo>
                    <a:pt x="27" y="101"/>
                    <a:pt x="5" y="77"/>
                    <a:pt x="5" y="50"/>
                  </a:cubicBezTo>
                  <a:cubicBezTo>
                    <a:pt x="5" y="23"/>
                    <a:pt x="27" y="1"/>
                    <a:pt x="53" y="1"/>
                  </a:cubicBezTo>
                  <a:cubicBezTo>
                    <a:pt x="80" y="0"/>
                    <a:pt x="105" y="22"/>
                    <a:pt x="103" y="49"/>
                  </a:cubicBezTo>
                  <a:cubicBezTo>
                    <a:pt x="101" y="66"/>
                    <a:pt x="109" y="76"/>
                    <a:pt x="120" y="84"/>
                  </a:cubicBezTo>
                  <a:cubicBezTo>
                    <a:pt x="136" y="97"/>
                    <a:pt x="142" y="113"/>
                    <a:pt x="140" y="133"/>
                  </a:cubicBezTo>
                  <a:cubicBezTo>
                    <a:pt x="138" y="147"/>
                    <a:pt x="138" y="162"/>
                    <a:pt x="140" y="177"/>
                  </a:cubicBezTo>
                  <a:cubicBezTo>
                    <a:pt x="144" y="207"/>
                    <a:pt x="136" y="233"/>
                    <a:pt x="110" y="251"/>
                  </a:cubicBezTo>
                  <a:cubicBezTo>
                    <a:pt x="100" y="257"/>
                    <a:pt x="103" y="267"/>
                    <a:pt x="103" y="276"/>
                  </a:cubicBezTo>
                  <a:cubicBezTo>
                    <a:pt x="103" y="299"/>
                    <a:pt x="87" y="319"/>
                    <a:pt x="65" y="323"/>
                  </a:cubicBezTo>
                  <a:cubicBezTo>
                    <a:pt x="42" y="328"/>
                    <a:pt x="19" y="317"/>
                    <a:pt x="9" y="295"/>
                  </a:cubicBezTo>
                  <a:cubicBezTo>
                    <a:pt x="0" y="274"/>
                    <a:pt x="7" y="250"/>
                    <a:pt x="25" y="236"/>
                  </a:cubicBezTo>
                  <a:cubicBezTo>
                    <a:pt x="32" y="230"/>
                    <a:pt x="41" y="227"/>
                    <a:pt x="51" y="226"/>
                  </a:cubicBezTo>
                  <a:cubicBezTo>
                    <a:pt x="85" y="224"/>
                    <a:pt x="95" y="213"/>
                    <a:pt x="95" y="178"/>
                  </a:cubicBezTo>
                  <a:cubicBezTo>
                    <a:pt x="95" y="173"/>
                    <a:pt x="95" y="168"/>
                    <a:pt x="95" y="161"/>
                  </a:cubicBezTo>
                  <a:close/>
                  <a:moveTo>
                    <a:pt x="61" y="69"/>
                  </a:moveTo>
                  <a:cubicBezTo>
                    <a:pt x="69" y="70"/>
                    <a:pt x="73" y="61"/>
                    <a:pt x="73" y="50"/>
                  </a:cubicBezTo>
                  <a:cubicBezTo>
                    <a:pt x="73" y="39"/>
                    <a:pt x="67" y="32"/>
                    <a:pt x="55" y="32"/>
                  </a:cubicBezTo>
                  <a:cubicBezTo>
                    <a:pt x="43" y="31"/>
                    <a:pt x="36" y="38"/>
                    <a:pt x="35" y="50"/>
                  </a:cubicBezTo>
                  <a:cubicBezTo>
                    <a:pt x="35" y="62"/>
                    <a:pt x="43" y="69"/>
                    <a:pt x="61" y="69"/>
                  </a:cubicBezTo>
                  <a:close/>
                  <a:moveTo>
                    <a:pt x="73" y="274"/>
                  </a:moveTo>
                  <a:cubicBezTo>
                    <a:pt x="73" y="261"/>
                    <a:pt x="65" y="256"/>
                    <a:pt x="54" y="256"/>
                  </a:cubicBezTo>
                  <a:cubicBezTo>
                    <a:pt x="43" y="257"/>
                    <a:pt x="35" y="264"/>
                    <a:pt x="35" y="275"/>
                  </a:cubicBezTo>
                  <a:cubicBezTo>
                    <a:pt x="36" y="288"/>
                    <a:pt x="44" y="295"/>
                    <a:pt x="56" y="294"/>
                  </a:cubicBezTo>
                  <a:cubicBezTo>
                    <a:pt x="67" y="293"/>
                    <a:pt x="73" y="285"/>
                    <a:pt x="73" y="2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4E83172-2FD0-E225-0684-ABD6EB3603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8" y="1602"/>
              <a:ext cx="91" cy="130"/>
            </a:xfrm>
            <a:custGeom>
              <a:avLst/>
              <a:gdLst>
                <a:gd name="T0" fmla="*/ 122 w 222"/>
                <a:gd name="T1" fmla="*/ 261 h 315"/>
                <a:gd name="T2" fmla="*/ 112 w 222"/>
                <a:gd name="T3" fmla="*/ 237 h 315"/>
                <a:gd name="T4" fmla="*/ 50 w 222"/>
                <a:gd name="T5" fmla="*/ 175 h 315"/>
                <a:gd name="T6" fmla="*/ 36 w 222"/>
                <a:gd name="T7" fmla="*/ 142 h 315"/>
                <a:gd name="T8" fmla="*/ 19 w 222"/>
                <a:gd name="T9" fmla="*/ 81 h 315"/>
                <a:gd name="T10" fmla="*/ 29 w 222"/>
                <a:gd name="T11" fmla="*/ 15 h 315"/>
                <a:gd name="T12" fmla="*/ 94 w 222"/>
                <a:gd name="T13" fmla="*/ 20 h 315"/>
                <a:gd name="T14" fmla="*/ 95 w 222"/>
                <a:gd name="T15" fmla="*/ 87 h 315"/>
                <a:gd name="T16" fmla="*/ 97 w 222"/>
                <a:gd name="T17" fmla="*/ 160 h 315"/>
                <a:gd name="T18" fmla="*/ 131 w 222"/>
                <a:gd name="T19" fmla="*/ 194 h 315"/>
                <a:gd name="T20" fmla="*/ 178 w 222"/>
                <a:gd name="T21" fmla="*/ 218 h 315"/>
                <a:gd name="T22" fmla="*/ 220 w 222"/>
                <a:gd name="T23" fmla="*/ 270 h 315"/>
                <a:gd name="T24" fmla="*/ 167 w 222"/>
                <a:gd name="T25" fmla="*/ 314 h 315"/>
                <a:gd name="T26" fmla="*/ 122 w 222"/>
                <a:gd name="T27" fmla="*/ 261 h 315"/>
                <a:gd name="T28" fmla="*/ 58 w 222"/>
                <a:gd name="T29" fmla="*/ 36 h 315"/>
                <a:gd name="T30" fmla="*/ 40 w 222"/>
                <a:gd name="T31" fmla="*/ 54 h 315"/>
                <a:gd name="T32" fmla="*/ 58 w 222"/>
                <a:gd name="T33" fmla="*/ 74 h 315"/>
                <a:gd name="T34" fmla="*/ 78 w 222"/>
                <a:gd name="T35" fmla="*/ 54 h 315"/>
                <a:gd name="T36" fmla="*/ 58 w 222"/>
                <a:gd name="T37" fmla="*/ 36 h 315"/>
                <a:gd name="T38" fmla="*/ 171 w 222"/>
                <a:gd name="T39" fmla="*/ 284 h 315"/>
                <a:gd name="T40" fmla="*/ 190 w 222"/>
                <a:gd name="T41" fmla="*/ 266 h 315"/>
                <a:gd name="T42" fmla="*/ 172 w 222"/>
                <a:gd name="T43" fmla="*/ 246 h 315"/>
                <a:gd name="T44" fmla="*/ 152 w 222"/>
                <a:gd name="T45" fmla="*/ 265 h 315"/>
                <a:gd name="T46" fmla="*/ 171 w 222"/>
                <a:gd name="T47" fmla="*/ 28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2" h="315">
                  <a:moveTo>
                    <a:pt x="122" y="261"/>
                  </a:moveTo>
                  <a:cubicBezTo>
                    <a:pt x="126" y="251"/>
                    <a:pt x="120" y="244"/>
                    <a:pt x="112" y="237"/>
                  </a:cubicBezTo>
                  <a:cubicBezTo>
                    <a:pt x="91" y="216"/>
                    <a:pt x="71" y="195"/>
                    <a:pt x="50" y="175"/>
                  </a:cubicBezTo>
                  <a:cubicBezTo>
                    <a:pt x="40" y="165"/>
                    <a:pt x="36" y="155"/>
                    <a:pt x="36" y="142"/>
                  </a:cubicBezTo>
                  <a:cubicBezTo>
                    <a:pt x="37" y="120"/>
                    <a:pt x="39" y="99"/>
                    <a:pt x="19" y="81"/>
                  </a:cubicBezTo>
                  <a:cubicBezTo>
                    <a:pt x="0" y="64"/>
                    <a:pt x="8" y="31"/>
                    <a:pt x="29" y="15"/>
                  </a:cubicBezTo>
                  <a:cubicBezTo>
                    <a:pt x="49" y="0"/>
                    <a:pt x="76" y="2"/>
                    <a:pt x="94" y="20"/>
                  </a:cubicBezTo>
                  <a:cubicBezTo>
                    <a:pt x="112" y="38"/>
                    <a:pt x="112" y="68"/>
                    <a:pt x="95" y="87"/>
                  </a:cubicBezTo>
                  <a:cubicBezTo>
                    <a:pt x="73" y="112"/>
                    <a:pt x="74" y="137"/>
                    <a:pt x="97" y="160"/>
                  </a:cubicBezTo>
                  <a:cubicBezTo>
                    <a:pt x="109" y="172"/>
                    <a:pt x="120" y="183"/>
                    <a:pt x="131" y="194"/>
                  </a:cubicBezTo>
                  <a:cubicBezTo>
                    <a:pt x="144" y="207"/>
                    <a:pt x="155" y="219"/>
                    <a:pt x="178" y="218"/>
                  </a:cubicBezTo>
                  <a:cubicBezTo>
                    <a:pt x="204" y="216"/>
                    <a:pt x="222" y="243"/>
                    <a:pt x="220" y="270"/>
                  </a:cubicBezTo>
                  <a:cubicBezTo>
                    <a:pt x="217" y="297"/>
                    <a:pt x="195" y="315"/>
                    <a:pt x="167" y="314"/>
                  </a:cubicBezTo>
                  <a:cubicBezTo>
                    <a:pt x="141" y="312"/>
                    <a:pt x="122" y="291"/>
                    <a:pt x="122" y="261"/>
                  </a:cubicBezTo>
                  <a:close/>
                  <a:moveTo>
                    <a:pt x="58" y="36"/>
                  </a:moveTo>
                  <a:cubicBezTo>
                    <a:pt x="47" y="36"/>
                    <a:pt x="40" y="43"/>
                    <a:pt x="40" y="54"/>
                  </a:cubicBezTo>
                  <a:cubicBezTo>
                    <a:pt x="40" y="66"/>
                    <a:pt x="47" y="74"/>
                    <a:pt x="58" y="74"/>
                  </a:cubicBezTo>
                  <a:cubicBezTo>
                    <a:pt x="70" y="74"/>
                    <a:pt x="78" y="66"/>
                    <a:pt x="78" y="54"/>
                  </a:cubicBezTo>
                  <a:cubicBezTo>
                    <a:pt x="77" y="42"/>
                    <a:pt x="70" y="36"/>
                    <a:pt x="58" y="36"/>
                  </a:cubicBezTo>
                  <a:close/>
                  <a:moveTo>
                    <a:pt x="171" y="284"/>
                  </a:moveTo>
                  <a:cubicBezTo>
                    <a:pt x="182" y="283"/>
                    <a:pt x="190" y="277"/>
                    <a:pt x="190" y="266"/>
                  </a:cubicBezTo>
                  <a:cubicBezTo>
                    <a:pt x="191" y="254"/>
                    <a:pt x="183" y="247"/>
                    <a:pt x="172" y="246"/>
                  </a:cubicBezTo>
                  <a:cubicBezTo>
                    <a:pt x="160" y="245"/>
                    <a:pt x="152" y="252"/>
                    <a:pt x="152" y="265"/>
                  </a:cubicBezTo>
                  <a:cubicBezTo>
                    <a:pt x="152" y="276"/>
                    <a:pt x="160" y="282"/>
                    <a:pt x="171" y="2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A7E4EC1F-490C-ADD4-E729-F194A22EB6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5" y="1800"/>
              <a:ext cx="70" cy="130"/>
            </a:xfrm>
            <a:custGeom>
              <a:avLst/>
              <a:gdLst>
                <a:gd name="T0" fmla="*/ 134 w 168"/>
                <a:gd name="T1" fmla="*/ 160 h 314"/>
                <a:gd name="T2" fmla="*/ 134 w 168"/>
                <a:gd name="T3" fmla="*/ 190 h 314"/>
                <a:gd name="T4" fmla="*/ 148 w 168"/>
                <a:gd name="T5" fmla="*/ 228 h 314"/>
                <a:gd name="T6" fmla="*/ 147 w 168"/>
                <a:gd name="T7" fmla="*/ 296 h 314"/>
                <a:gd name="T8" fmla="*/ 77 w 168"/>
                <a:gd name="T9" fmla="*/ 294 h 314"/>
                <a:gd name="T10" fmla="*/ 78 w 168"/>
                <a:gd name="T11" fmla="*/ 226 h 314"/>
                <a:gd name="T12" fmla="*/ 91 w 168"/>
                <a:gd name="T13" fmla="*/ 194 h 314"/>
                <a:gd name="T14" fmla="*/ 91 w 168"/>
                <a:gd name="T15" fmla="*/ 146 h 314"/>
                <a:gd name="T16" fmla="*/ 73 w 168"/>
                <a:gd name="T17" fmla="*/ 104 h 314"/>
                <a:gd name="T18" fmla="*/ 56 w 168"/>
                <a:gd name="T19" fmla="*/ 99 h 314"/>
                <a:gd name="T20" fmla="*/ 0 w 168"/>
                <a:gd name="T21" fmla="*/ 52 h 314"/>
                <a:gd name="T22" fmla="*/ 50 w 168"/>
                <a:gd name="T23" fmla="*/ 0 h 314"/>
                <a:gd name="T24" fmla="*/ 98 w 168"/>
                <a:gd name="T25" fmla="*/ 55 h 314"/>
                <a:gd name="T26" fmla="*/ 103 w 168"/>
                <a:gd name="T27" fmla="*/ 72 h 314"/>
                <a:gd name="T28" fmla="*/ 134 w 168"/>
                <a:gd name="T29" fmla="*/ 160 h 314"/>
                <a:gd name="T30" fmla="*/ 53 w 168"/>
                <a:gd name="T31" fmla="*/ 69 h 314"/>
                <a:gd name="T32" fmla="*/ 68 w 168"/>
                <a:gd name="T33" fmla="*/ 51 h 314"/>
                <a:gd name="T34" fmla="*/ 51 w 168"/>
                <a:gd name="T35" fmla="*/ 31 h 314"/>
                <a:gd name="T36" fmla="*/ 30 w 168"/>
                <a:gd name="T37" fmla="*/ 50 h 314"/>
                <a:gd name="T38" fmla="*/ 53 w 168"/>
                <a:gd name="T39" fmla="*/ 69 h 314"/>
                <a:gd name="T40" fmla="*/ 132 w 168"/>
                <a:gd name="T41" fmla="*/ 260 h 314"/>
                <a:gd name="T42" fmla="*/ 113 w 168"/>
                <a:gd name="T43" fmla="*/ 241 h 314"/>
                <a:gd name="T44" fmla="*/ 94 w 168"/>
                <a:gd name="T45" fmla="*/ 262 h 314"/>
                <a:gd name="T46" fmla="*/ 114 w 168"/>
                <a:gd name="T47" fmla="*/ 279 h 314"/>
                <a:gd name="T48" fmla="*/ 132 w 168"/>
                <a:gd name="T49" fmla="*/ 26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8" h="314">
                  <a:moveTo>
                    <a:pt x="134" y="160"/>
                  </a:moveTo>
                  <a:cubicBezTo>
                    <a:pt x="134" y="170"/>
                    <a:pt x="134" y="180"/>
                    <a:pt x="134" y="190"/>
                  </a:cubicBezTo>
                  <a:cubicBezTo>
                    <a:pt x="134" y="204"/>
                    <a:pt x="134" y="216"/>
                    <a:pt x="148" y="228"/>
                  </a:cubicBezTo>
                  <a:cubicBezTo>
                    <a:pt x="168" y="245"/>
                    <a:pt x="166" y="277"/>
                    <a:pt x="147" y="296"/>
                  </a:cubicBezTo>
                  <a:cubicBezTo>
                    <a:pt x="128" y="314"/>
                    <a:pt x="96" y="314"/>
                    <a:pt x="77" y="294"/>
                  </a:cubicBezTo>
                  <a:cubicBezTo>
                    <a:pt x="59" y="276"/>
                    <a:pt x="58" y="243"/>
                    <a:pt x="78" y="226"/>
                  </a:cubicBezTo>
                  <a:cubicBezTo>
                    <a:pt x="90" y="217"/>
                    <a:pt x="91" y="206"/>
                    <a:pt x="91" y="194"/>
                  </a:cubicBezTo>
                  <a:cubicBezTo>
                    <a:pt x="90" y="178"/>
                    <a:pt x="89" y="162"/>
                    <a:pt x="91" y="146"/>
                  </a:cubicBezTo>
                  <a:cubicBezTo>
                    <a:pt x="93" y="128"/>
                    <a:pt x="86" y="115"/>
                    <a:pt x="73" y="104"/>
                  </a:cubicBezTo>
                  <a:cubicBezTo>
                    <a:pt x="68" y="100"/>
                    <a:pt x="63" y="98"/>
                    <a:pt x="56" y="99"/>
                  </a:cubicBezTo>
                  <a:cubicBezTo>
                    <a:pt x="25" y="101"/>
                    <a:pt x="1" y="81"/>
                    <a:pt x="0" y="52"/>
                  </a:cubicBezTo>
                  <a:cubicBezTo>
                    <a:pt x="0" y="24"/>
                    <a:pt x="22" y="0"/>
                    <a:pt x="50" y="0"/>
                  </a:cubicBezTo>
                  <a:cubicBezTo>
                    <a:pt x="78" y="1"/>
                    <a:pt x="99" y="24"/>
                    <a:pt x="98" y="55"/>
                  </a:cubicBezTo>
                  <a:cubicBezTo>
                    <a:pt x="97" y="61"/>
                    <a:pt x="96" y="68"/>
                    <a:pt x="103" y="72"/>
                  </a:cubicBezTo>
                  <a:cubicBezTo>
                    <a:pt x="135" y="94"/>
                    <a:pt x="139" y="125"/>
                    <a:pt x="134" y="160"/>
                  </a:cubicBezTo>
                  <a:close/>
                  <a:moveTo>
                    <a:pt x="53" y="69"/>
                  </a:moveTo>
                  <a:cubicBezTo>
                    <a:pt x="62" y="70"/>
                    <a:pt x="68" y="63"/>
                    <a:pt x="68" y="51"/>
                  </a:cubicBezTo>
                  <a:cubicBezTo>
                    <a:pt x="69" y="40"/>
                    <a:pt x="63" y="32"/>
                    <a:pt x="51" y="31"/>
                  </a:cubicBezTo>
                  <a:cubicBezTo>
                    <a:pt x="38" y="30"/>
                    <a:pt x="31" y="38"/>
                    <a:pt x="30" y="50"/>
                  </a:cubicBezTo>
                  <a:cubicBezTo>
                    <a:pt x="30" y="61"/>
                    <a:pt x="37" y="68"/>
                    <a:pt x="53" y="69"/>
                  </a:cubicBezTo>
                  <a:close/>
                  <a:moveTo>
                    <a:pt x="132" y="260"/>
                  </a:moveTo>
                  <a:cubicBezTo>
                    <a:pt x="130" y="248"/>
                    <a:pt x="123" y="240"/>
                    <a:pt x="113" y="241"/>
                  </a:cubicBezTo>
                  <a:cubicBezTo>
                    <a:pt x="101" y="241"/>
                    <a:pt x="93" y="249"/>
                    <a:pt x="94" y="262"/>
                  </a:cubicBezTo>
                  <a:cubicBezTo>
                    <a:pt x="95" y="273"/>
                    <a:pt x="102" y="280"/>
                    <a:pt x="114" y="279"/>
                  </a:cubicBezTo>
                  <a:cubicBezTo>
                    <a:pt x="125" y="279"/>
                    <a:pt x="131" y="271"/>
                    <a:pt x="132" y="2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9A5C19A-6ABE-A7C3-C19E-BB81EB4331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9" y="1456"/>
              <a:ext cx="95" cy="94"/>
            </a:xfrm>
            <a:custGeom>
              <a:avLst/>
              <a:gdLst>
                <a:gd name="T0" fmla="*/ 173 w 228"/>
                <a:gd name="T1" fmla="*/ 99 h 228"/>
                <a:gd name="T2" fmla="*/ 150 w 228"/>
                <a:gd name="T3" fmla="*/ 109 h 228"/>
                <a:gd name="T4" fmla="*/ 121 w 228"/>
                <a:gd name="T5" fmla="*/ 138 h 228"/>
                <a:gd name="T6" fmla="*/ 99 w 228"/>
                <a:gd name="T7" fmla="*/ 181 h 228"/>
                <a:gd name="T8" fmla="*/ 48 w 228"/>
                <a:gd name="T9" fmla="*/ 226 h 228"/>
                <a:gd name="T10" fmla="*/ 2 w 228"/>
                <a:gd name="T11" fmla="*/ 174 h 228"/>
                <a:gd name="T12" fmla="*/ 55 w 228"/>
                <a:gd name="T13" fmla="*/ 128 h 228"/>
                <a:gd name="T14" fmla="*/ 79 w 228"/>
                <a:gd name="T15" fmla="*/ 119 h 228"/>
                <a:gd name="T16" fmla="*/ 108 w 228"/>
                <a:gd name="T17" fmla="*/ 89 h 228"/>
                <a:gd name="T18" fmla="*/ 130 w 228"/>
                <a:gd name="T19" fmla="*/ 44 h 228"/>
                <a:gd name="T20" fmla="*/ 181 w 228"/>
                <a:gd name="T21" fmla="*/ 1 h 228"/>
                <a:gd name="T22" fmla="*/ 227 w 228"/>
                <a:gd name="T23" fmla="*/ 53 h 228"/>
                <a:gd name="T24" fmla="*/ 173 w 228"/>
                <a:gd name="T25" fmla="*/ 99 h 228"/>
                <a:gd name="T26" fmla="*/ 159 w 228"/>
                <a:gd name="T27" fmla="*/ 49 h 228"/>
                <a:gd name="T28" fmla="*/ 177 w 228"/>
                <a:gd name="T29" fmla="*/ 69 h 228"/>
                <a:gd name="T30" fmla="*/ 197 w 228"/>
                <a:gd name="T31" fmla="*/ 49 h 228"/>
                <a:gd name="T32" fmla="*/ 177 w 228"/>
                <a:gd name="T33" fmla="*/ 31 h 228"/>
                <a:gd name="T34" fmla="*/ 159 w 228"/>
                <a:gd name="T35" fmla="*/ 49 h 228"/>
                <a:gd name="T36" fmla="*/ 52 w 228"/>
                <a:gd name="T37" fmla="*/ 158 h 228"/>
                <a:gd name="T38" fmla="*/ 33 w 228"/>
                <a:gd name="T39" fmla="*/ 176 h 228"/>
                <a:gd name="T40" fmla="*/ 51 w 228"/>
                <a:gd name="T41" fmla="*/ 195 h 228"/>
                <a:gd name="T42" fmla="*/ 70 w 228"/>
                <a:gd name="T43" fmla="*/ 177 h 228"/>
                <a:gd name="T44" fmla="*/ 52 w 228"/>
                <a:gd name="T45" fmla="*/ 15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" h="228">
                  <a:moveTo>
                    <a:pt x="173" y="99"/>
                  </a:moveTo>
                  <a:cubicBezTo>
                    <a:pt x="163" y="95"/>
                    <a:pt x="157" y="102"/>
                    <a:pt x="150" y="109"/>
                  </a:cubicBezTo>
                  <a:cubicBezTo>
                    <a:pt x="141" y="119"/>
                    <a:pt x="130" y="128"/>
                    <a:pt x="121" y="138"/>
                  </a:cubicBezTo>
                  <a:cubicBezTo>
                    <a:pt x="109" y="150"/>
                    <a:pt x="97" y="160"/>
                    <a:pt x="99" y="181"/>
                  </a:cubicBezTo>
                  <a:cubicBezTo>
                    <a:pt x="101" y="208"/>
                    <a:pt x="74" y="228"/>
                    <a:pt x="48" y="226"/>
                  </a:cubicBezTo>
                  <a:cubicBezTo>
                    <a:pt x="21" y="225"/>
                    <a:pt x="0" y="201"/>
                    <a:pt x="2" y="174"/>
                  </a:cubicBezTo>
                  <a:cubicBezTo>
                    <a:pt x="4" y="147"/>
                    <a:pt x="27" y="125"/>
                    <a:pt x="55" y="128"/>
                  </a:cubicBezTo>
                  <a:cubicBezTo>
                    <a:pt x="66" y="129"/>
                    <a:pt x="72" y="126"/>
                    <a:pt x="79" y="119"/>
                  </a:cubicBezTo>
                  <a:cubicBezTo>
                    <a:pt x="88" y="109"/>
                    <a:pt x="98" y="99"/>
                    <a:pt x="108" y="89"/>
                  </a:cubicBezTo>
                  <a:cubicBezTo>
                    <a:pt x="122" y="77"/>
                    <a:pt x="131" y="65"/>
                    <a:pt x="130" y="44"/>
                  </a:cubicBezTo>
                  <a:cubicBezTo>
                    <a:pt x="129" y="19"/>
                    <a:pt x="155" y="0"/>
                    <a:pt x="181" y="1"/>
                  </a:cubicBezTo>
                  <a:cubicBezTo>
                    <a:pt x="208" y="3"/>
                    <a:pt x="228" y="25"/>
                    <a:pt x="227" y="53"/>
                  </a:cubicBezTo>
                  <a:cubicBezTo>
                    <a:pt x="225" y="81"/>
                    <a:pt x="204" y="100"/>
                    <a:pt x="173" y="99"/>
                  </a:cubicBezTo>
                  <a:close/>
                  <a:moveTo>
                    <a:pt x="159" y="49"/>
                  </a:moveTo>
                  <a:cubicBezTo>
                    <a:pt x="159" y="62"/>
                    <a:pt x="165" y="69"/>
                    <a:pt x="177" y="69"/>
                  </a:cubicBezTo>
                  <a:cubicBezTo>
                    <a:pt x="189" y="69"/>
                    <a:pt x="198" y="62"/>
                    <a:pt x="197" y="49"/>
                  </a:cubicBezTo>
                  <a:cubicBezTo>
                    <a:pt x="196" y="38"/>
                    <a:pt x="189" y="31"/>
                    <a:pt x="177" y="31"/>
                  </a:cubicBezTo>
                  <a:cubicBezTo>
                    <a:pt x="166" y="32"/>
                    <a:pt x="160" y="40"/>
                    <a:pt x="159" y="49"/>
                  </a:cubicBezTo>
                  <a:close/>
                  <a:moveTo>
                    <a:pt x="52" y="158"/>
                  </a:moveTo>
                  <a:cubicBezTo>
                    <a:pt x="40" y="159"/>
                    <a:pt x="33" y="165"/>
                    <a:pt x="33" y="176"/>
                  </a:cubicBezTo>
                  <a:cubicBezTo>
                    <a:pt x="32" y="188"/>
                    <a:pt x="39" y="195"/>
                    <a:pt x="51" y="195"/>
                  </a:cubicBezTo>
                  <a:cubicBezTo>
                    <a:pt x="63" y="196"/>
                    <a:pt x="70" y="189"/>
                    <a:pt x="70" y="177"/>
                  </a:cubicBezTo>
                  <a:cubicBezTo>
                    <a:pt x="70" y="165"/>
                    <a:pt x="65" y="158"/>
                    <a:pt x="52" y="1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5794" tIns="47897" rIns="95794" bIns="47897" numCol="1" anchor="t" anchorCtr="0" compatLnSpc="1">
              <a:prstTxWarp prst="textNoShape">
                <a:avLst/>
              </a:prstTxWarp>
            </a:bodyPr>
            <a:lstStyle/>
            <a:p>
              <a:endParaRPr lang="de-DE" sz="1152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0BF725C-F273-F1D5-EBF0-BD6A2C636101}"/>
              </a:ext>
            </a:extLst>
          </p:cNvPr>
          <p:cNvSpPr txBox="1"/>
          <p:nvPr/>
        </p:nvSpPr>
        <p:spPr>
          <a:xfrm>
            <a:off x="6789015" y="1881306"/>
            <a:ext cx="38603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F854B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Quantum Neural Networks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03FC3E-B910-0F65-23E9-B64C820AC040}"/>
              </a:ext>
            </a:extLst>
          </p:cNvPr>
          <p:cNvSpPr txBox="1"/>
          <p:nvPr/>
        </p:nvSpPr>
        <p:spPr>
          <a:xfrm>
            <a:off x="8610600" y="4789385"/>
            <a:ext cx="31161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Quantum Recurrent 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Neural Network (QRNN)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F284F5-960F-419D-A099-91F81179B73B}"/>
              </a:ext>
            </a:extLst>
          </p:cNvPr>
          <p:cNvSpPr txBox="1"/>
          <p:nvPr/>
        </p:nvSpPr>
        <p:spPr>
          <a:xfrm>
            <a:off x="5515492" y="4789385"/>
            <a:ext cx="29777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Quantum Long Short-Term Memory (QLSTM)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4AAA52-DC57-10F8-CADB-8A42E1505EEE}"/>
              </a:ext>
            </a:extLst>
          </p:cNvPr>
          <p:cNvSpPr txBox="1"/>
          <p:nvPr/>
        </p:nvSpPr>
        <p:spPr>
          <a:xfrm>
            <a:off x="1274578" y="4757445"/>
            <a:ext cx="31583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  <a:sym typeface="Arial"/>
              </a:rPr>
              <a:t>Long Short-Term Memory (LSTM)</a:t>
            </a:r>
          </a:p>
        </p:txBody>
      </p:sp>
      <p:pic>
        <p:nvPicPr>
          <p:cNvPr id="33" name="Graphic 32" descr="Atom outline">
            <a:extLst>
              <a:ext uri="{FF2B5EF4-FFF2-40B4-BE49-F238E27FC236}">
                <a16:creationId xmlns:a16="http://schemas.microsoft.com/office/drawing/2014/main" id="{14926685-663A-CA7E-EE49-33955840E5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51242" y="2686713"/>
            <a:ext cx="1752833" cy="175283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4" descr="Ein Bild, das Text, Schrift, Screenshot, Grafiken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4200" y="10545"/>
            <a:ext cx="1364844" cy="714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4" descr="Ein Bild, das Schwarz, Dunkelheit enthält.&#10;&#10;Automatisch generierte Beschreibu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47226" y="278606"/>
            <a:ext cx="1130613" cy="40852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/>
              <a:t>8</a:t>
            </a:fld>
            <a:endParaRPr/>
          </a:p>
        </p:txBody>
      </p:sp>
      <p:sp>
        <p:nvSpPr>
          <p:cNvPr id="262" name="Google Shape;262;p34"/>
          <p:cNvSpPr txBox="1"/>
          <p:nvPr/>
        </p:nvSpPr>
        <p:spPr>
          <a:xfrm>
            <a:off x="146675" y="116175"/>
            <a:ext cx="8572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de-DE" sz="3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Models: QRNN</a:t>
            </a:r>
            <a:endParaRPr sz="35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21;p30">
            <a:extLst>
              <a:ext uri="{FF2B5EF4-FFF2-40B4-BE49-F238E27FC236}">
                <a16:creationId xmlns:a16="http://schemas.microsoft.com/office/drawing/2014/main" id="{01957E2F-ED9F-AB50-7E42-9D7133FCA52E}"/>
              </a:ext>
            </a:extLst>
          </p:cNvPr>
          <p:cNvSpPr txBox="1"/>
          <p:nvPr/>
        </p:nvSpPr>
        <p:spPr>
          <a:xfrm>
            <a:off x="1809749" y="6488700"/>
            <a:ext cx="8572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AEABAB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Quantum Machine Learning for Stock Market Prediction</a:t>
            </a:r>
          </a:p>
        </p:txBody>
      </p:sp>
      <p:pic>
        <p:nvPicPr>
          <p:cNvPr id="4" name="Picture 3" descr="A diagram of a circuit&#10;&#10;Description automatically generated">
            <a:extLst>
              <a:ext uri="{FF2B5EF4-FFF2-40B4-BE49-F238E27FC236}">
                <a16:creationId xmlns:a16="http://schemas.microsoft.com/office/drawing/2014/main" id="{CA0A24A8-8D9E-1504-386F-4373510E2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919" y="3773256"/>
            <a:ext cx="10282161" cy="23801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43FF86-7FC6-81FC-2709-4D17DB7E23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214" t="15840" r="12396" b="18009"/>
          <a:stretch/>
        </p:blipFill>
        <p:spPr>
          <a:xfrm>
            <a:off x="3537540" y="854367"/>
            <a:ext cx="3702424" cy="2056207"/>
          </a:xfrm>
          <a:prstGeom prst="rect">
            <a:avLst/>
          </a:prstGeom>
        </p:spPr>
      </p:pic>
      <p:sp>
        <p:nvSpPr>
          <p:cNvPr id="12" name="Left Brace 11">
            <a:extLst>
              <a:ext uri="{FF2B5EF4-FFF2-40B4-BE49-F238E27FC236}">
                <a16:creationId xmlns:a16="http://schemas.microsoft.com/office/drawing/2014/main" id="{492D4A0A-D1FD-9A4A-C682-1A4E0027FB18}"/>
              </a:ext>
            </a:extLst>
          </p:cNvPr>
          <p:cNvSpPr/>
          <p:nvPr/>
        </p:nvSpPr>
        <p:spPr>
          <a:xfrm rot="5400000">
            <a:off x="6234337" y="-1514013"/>
            <a:ext cx="570156" cy="9419331"/>
          </a:xfrm>
          <a:prstGeom prst="leftBrace">
            <a:avLst>
              <a:gd name="adj1" fmla="val 267070"/>
              <a:gd name="adj2" fmla="val 50000"/>
            </a:avLst>
          </a:prstGeom>
          <a:ln>
            <a:solidFill>
              <a:srgbClr val="2F854B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F854B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>
          <a:extLst>
            <a:ext uri="{FF2B5EF4-FFF2-40B4-BE49-F238E27FC236}">
              <a16:creationId xmlns:a16="http://schemas.microsoft.com/office/drawing/2014/main" id="{334BC84A-50EA-5E86-CD50-AA0E53ADC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DCD196-7B2F-6686-AE6C-0D1E5B215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1180936"/>
            <a:ext cx="7772400" cy="4873903"/>
          </a:xfrm>
          <a:prstGeom prst="rect">
            <a:avLst/>
          </a:prstGeom>
          <a:ln>
            <a:noFill/>
          </a:ln>
        </p:spPr>
      </p:pic>
      <p:pic>
        <p:nvPicPr>
          <p:cNvPr id="281" name="Google Shape;281;p36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8497728C-A9B6-975A-7F12-B59DF1B2ADF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44200" y="10545"/>
            <a:ext cx="1364844" cy="714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6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B5586E4F-4162-F752-7078-5EC4E093B10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47226" y="278606"/>
            <a:ext cx="1130613" cy="408522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6">
            <a:extLst>
              <a:ext uri="{FF2B5EF4-FFF2-40B4-BE49-F238E27FC236}">
                <a16:creationId xmlns:a16="http://schemas.microsoft.com/office/drawing/2014/main" id="{F8BF82EB-9A11-46BD-2BB8-BEA51D64C49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/>
              <a:t>9</a:t>
            </a:fld>
            <a:endParaRPr/>
          </a:p>
        </p:txBody>
      </p:sp>
      <p:sp>
        <p:nvSpPr>
          <p:cNvPr id="284" name="Google Shape;284;p36">
            <a:extLst>
              <a:ext uri="{FF2B5EF4-FFF2-40B4-BE49-F238E27FC236}">
                <a16:creationId xmlns:a16="http://schemas.microsoft.com/office/drawing/2014/main" id="{DF8D42C7-EB70-5585-02C0-3909AED1FED6}"/>
              </a:ext>
            </a:extLst>
          </p:cNvPr>
          <p:cNvSpPr txBox="1"/>
          <p:nvPr/>
        </p:nvSpPr>
        <p:spPr>
          <a:xfrm>
            <a:off x="146675" y="116175"/>
            <a:ext cx="8572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de-DE" sz="3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Models: QLSTM</a:t>
            </a:r>
            <a:endParaRPr sz="35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21;p30">
            <a:extLst>
              <a:ext uri="{FF2B5EF4-FFF2-40B4-BE49-F238E27FC236}">
                <a16:creationId xmlns:a16="http://schemas.microsoft.com/office/drawing/2014/main" id="{8B3EF390-91FF-3A19-4271-45EDE3D98D87}"/>
              </a:ext>
            </a:extLst>
          </p:cNvPr>
          <p:cNvSpPr txBox="1"/>
          <p:nvPr/>
        </p:nvSpPr>
        <p:spPr>
          <a:xfrm>
            <a:off x="1809749" y="6488700"/>
            <a:ext cx="8572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AEABAB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Quantum Machine Learning for Stock Market Prediction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24DF48-4C82-B78E-2787-06FE6B1C3F13}"/>
              </a:ext>
            </a:extLst>
          </p:cNvPr>
          <p:cNvCxnSpPr>
            <a:cxnSpLocks/>
          </p:cNvCxnSpPr>
          <p:nvPr/>
        </p:nvCxnSpPr>
        <p:spPr>
          <a:xfrm>
            <a:off x="4303059" y="1180936"/>
            <a:ext cx="0" cy="6155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C1AF9F-3C9A-B485-72C4-F73FB8D86B5B}"/>
              </a:ext>
            </a:extLst>
          </p:cNvPr>
          <p:cNvCxnSpPr>
            <a:cxnSpLocks/>
          </p:cNvCxnSpPr>
          <p:nvPr/>
        </p:nvCxnSpPr>
        <p:spPr>
          <a:xfrm>
            <a:off x="5380616" y="1180936"/>
            <a:ext cx="0" cy="6155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50B32E-0351-F54D-94E9-996C2173F5BE}"/>
              </a:ext>
            </a:extLst>
          </p:cNvPr>
          <p:cNvCxnSpPr>
            <a:cxnSpLocks/>
          </p:cNvCxnSpPr>
          <p:nvPr/>
        </p:nvCxnSpPr>
        <p:spPr>
          <a:xfrm>
            <a:off x="6338047" y="1180936"/>
            <a:ext cx="0" cy="6155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9DCE44A-1A25-5211-C492-EDB937D3A176}"/>
              </a:ext>
            </a:extLst>
          </p:cNvPr>
          <p:cNvCxnSpPr>
            <a:cxnSpLocks/>
          </p:cNvCxnSpPr>
          <p:nvPr/>
        </p:nvCxnSpPr>
        <p:spPr>
          <a:xfrm>
            <a:off x="7295478" y="1180936"/>
            <a:ext cx="0" cy="6155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A96B968-FA9D-13F5-753C-B539242AEAD6}"/>
              </a:ext>
            </a:extLst>
          </p:cNvPr>
          <p:cNvSpPr txBox="1"/>
          <p:nvPr/>
        </p:nvSpPr>
        <p:spPr>
          <a:xfrm>
            <a:off x="4928635" y="608458"/>
            <a:ext cx="909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Input Block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190899-0FED-C38B-791D-3E82A0BB7318}"/>
              </a:ext>
            </a:extLst>
          </p:cNvPr>
          <p:cNvSpPr txBox="1"/>
          <p:nvPr/>
        </p:nvSpPr>
        <p:spPr>
          <a:xfrm>
            <a:off x="3848365" y="641642"/>
            <a:ext cx="909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Forget Block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95527F-1EE0-98E2-A7CB-A654D52E94C2}"/>
              </a:ext>
            </a:extLst>
          </p:cNvPr>
          <p:cNvSpPr txBox="1"/>
          <p:nvPr/>
        </p:nvSpPr>
        <p:spPr>
          <a:xfrm>
            <a:off x="6836002" y="641644"/>
            <a:ext cx="909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Output Block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66D4F9-7254-7174-4527-545281049C15}"/>
              </a:ext>
            </a:extLst>
          </p:cNvPr>
          <p:cNvSpPr txBox="1"/>
          <p:nvPr/>
        </p:nvSpPr>
        <p:spPr>
          <a:xfrm>
            <a:off x="5878571" y="641643"/>
            <a:ext cx="909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Update Block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BF287F-4F53-0189-693B-1F4136CBEF64}"/>
              </a:ext>
            </a:extLst>
          </p:cNvPr>
          <p:cNvCxnSpPr>
            <a:cxnSpLocks/>
          </p:cNvCxnSpPr>
          <p:nvPr/>
        </p:nvCxnSpPr>
        <p:spPr>
          <a:xfrm>
            <a:off x="1956097" y="2099534"/>
            <a:ext cx="50740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741C99-3B7E-D913-B5BF-3D9AE69A7BF8}"/>
              </a:ext>
            </a:extLst>
          </p:cNvPr>
          <p:cNvCxnSpPr>
            <a:cxnSpLocks/>
          </p:cNvCxnSpPr>
          <p:nvPr/>
        </p:nvCxnSpPr>
        <p:spPr>
          <a:xfrm>
            <a:off x="1956097" y="4629374"/>
            <a:ext cx="50740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3F171F4-6656-40FD-C332-132793997813}"/>
              </a:ext>
            </a:extLst>
          </p:cNvPr>
          <p:cNvSpPr txBox="1"/>
          <p:nvPr/>
        </p:nvSpPr>
        <p:spPr>
          <a:xfrm>
            <a:off x="923152" y="1811062"/>
            <a:ext cx="1101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Cell State (Memory)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C7A8FC-8064-785E-13EE-483E2A27FC1A}"/>
              </a:ext>
            </a:extLst>
          </p:cNvPr>
          <p:cNvSpPr txBox="1"/>
          <p:nvPr/>
        </p:nvSpPr>
        <p:spPr>
          <a:xfrm>
            <a:off x="1030732" y="4336986"/>
            <a:ext cx="1101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Hidden State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983C76-41B0-41D7-5DFD-13E4C1AAA688}"/>
              </a:ext>
            </a:extLst>
          </p:cNvPr>
          <p:cNvSpPr txBox="1"/>
          <p:nvPr/>
        </p:nvSpPr>
        <p:spPr>
          <a:xfrm>
            <a:off x="2242072" y="5081055"/>
            <a:ext cx="879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Input Data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642D788-E2DF-CD00-1D9C-D69D98DBA2D4}"/>
              </a:ext>
            </a:extLst>
          </p:cNvPr>
          <p:cNvCxnSpPr>
            <a:cxnSpLocks/>
          </p:cNvCxnSpPr>
          <p:nvPr/>
        </p:nvCxnSpPr>
        <p:spPr>
          <a:xfrm>
            <a:off x="3044414" y="5373443"/>
            <a:ext cx="48749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45834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7E1414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1144</Words>
  <Application>Microsoft Macintosh PowerPoint</Application>
  <PresentationFormat>Widescreen</PresentationFormat>
  <Paragraphs>246</Paragraphs>
  <Slides>28</Slides>
  <Notes>28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Arial Rounded MT Bold</vt:lpstr>
      <vt:lpstr>Avenir Light</vt:lpstr>
      <vt:lpstr>Calibri</vt:lpstr>
      <vt:lpstr>Calibri Light</vt:lpstr>
      <vt:lpstr>Cambria Math</vt:lpstr>
      <vt:lpstr>Wingdings</vt:lpstr>
      <vt:lpstr>Office</vt:lpstr>
      <vt:lpstr>Office</vt:lpstr>
      <vt:lpstr>Optimizing Quantum Long Short-Term Memory for Financial Time Series Forecasting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Quantum Long Short-Term Memory for Financial Time Series Forecasting</dc:title>
  <cp:lastModifiedBy>Hgog, Mohamad</cp:lastModifiedBy>
  <cp:revision>12</cp:revision>
  <dcterms:modified xsi:type="dcterms:W3CDTF">2024-02-08T11:30:38Z</dcterms:modified>
</cp:coreProperties>
</file>